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2"/>
  </p:notesMasterIdLst>
  <p:handoutMasterIdLst>
    <p:handoutMasterId r:id="rId73"/>
  </p:handoutMasterIdLst>
  <p:sldIdLst>
    <p:sldId id="271" r:id="rId7"/>
    <p:sldId id="272" r:id="rId8"/>
    <p:sldId id="342" r:id="rId9"/>
    <p:sldId id="338" r:id="rId10"/>
    <p:sldId id="339" r:id="rId11"/>
    <p:sldId id="340" r:id="rId12"/>
    <p:sldId id="273" r:id="rId13"/>
    <p:sldId id="274" r:id="rId14"/>
    <p:sldId id="281" r:id="rId15"/>
    <p:sldId id="278" r:id="rId16"/>
    <p:sldId id="341" r:id="rId17"/>
    <p:sldId id="279" r:id="rId18"/>
    <p:sldId id="280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303" r:id="rId33"/>
    <p:sldId id="296" r:id="rId34"/>
    <p:sldId id="297" r:id="rId35"/>
    <p:sldId id="299" r:id="rId36"/>
    <p:sldId id="300" r:id="rId37"/>
    <p:sldId id="301" r:id="rId38"/>
    <p:sldId id="337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6" r:id="rId53"/>
    <p:sldId id="320" r:id="rId54"/>
    <p:sldId id="318" r:id="rId55"/>
    <p:sldId id="321" r:id="rId56"/>
    <p:sldId id="322" r:id="rId57"/>
    <p:sldId id="323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43" r:id="rId71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03"/>
    <a:srgbClr val="FFD13F"/>
    <a:srgbClr val="FC9518"/>
    <a:srgbClr val="FFC409"/>
    <a:srgbClr val="FDA439"/>
    <a:srgbClr val="FFDB69"/>
    <a:srgbClr val="F9E3B3"/>
    <a:srgbClr val="920000"/>
    <a:srgbClr val="FFD1D1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Stile scuro 2 - Colore 5/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4" autoAdjust="0"/>
    <p:restoredTop sz="88395" autoAdjust="0"/>
  </p:normalViewPr>
  <p:slideViewPr>
    <p:cSldViewPr snapToObjects="1">
      <p:cViewPr>
        <p:scale>
          <a:sx n="50" d="100"/>
          <a:sy n="50" d="100"/>
        </p:scale>
        <p:origin x="-720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80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solidFill>
      <a:srgbClr val="FFFFFF"/>
    </a:solidFill>
    <a:ln w="25400" cap="flat" cmpd="sng" algn="ctr">
      <a:solidFill>
        <a:srgbClr val="2D2D8A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es-E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solidFill>
          <a:srgbClr val="2D9A1E"/>
        </a:solidFill>
      </dgm:spPr>
      <dgm:t>
        <a:bodyPr/>
        <a:lstStyle/>
        <a:p>
          <a:r>
            <a:rPr lang="en-US" smtClean="0"/>
            <a:t>International Communication</a:t>
          </a:r>
          <a:endParaRPr lang="en-US" dirty="0"/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solidFill>
          <a:srgbClr val="2D9A1E"/>
        </a:solidFill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Many regional's’ published data involve with local CRS</a:t>
          </a:r>
          <a:endParaRPr lang="en-US" dirty="0"/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solidFill>
          <a:srgbClr val="258119"/>
        </a:solidFill>
      </dgm:spPr>
      <dgm:t>
        <a:bodyPr/>
        <a:lstStyle/>
        <a:p>
          <a:r>
            <a:rPr lang="en-US" smtClean="0"/>
            <a:t>A medium</a:t>
          </a:r>
          <a:endParaRPr lang="en-US" dirty="0"/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solidFill>
          <a:srgbClr val="258119"/>
        </a:solidFill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Interpret the coordinates between these CRSs</a:t>
          </a:r>
          <a:endParaRPr lang="en-US" dirty="0"/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solidFill>
          <a:srgbClr val="195711"/>
        </a:solidFill>
      </dgm:spPr>
      <dgm:t>
        <a:bodyPr/>
        <a:lstStyle/>
        <a:p>
          <a:r>
            <a:rPr lang="en-US" dirty="0" smtClean="0"/>
            <a:t>A Converter Service</a:t>
          </a:r>
          <a:endParaRPr lang="en-US" dirty="0"/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dirty="0" smtClean="0"/>
            <a:t>Open services for community</a:t>
          </a:r>
          <a:endParaRPr lang="en-US" dirty="0"/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ln>
          <a:solidFill>
            <a:srgbClr val="2D9A1E"/>
          </a:solidFill>
        </a:ln>
      </dgm:spPr>
      <dgm:t>
        <a:bodyPr/>
        <a:lstStyle/>
        <a:p>
          <a:r>
            <a:rPr lang="en-US" smtClean="0"/>
            <a:t>RESTFul Web Service</a:t>
          </a:r>
          <a:endParaRPr lang="en-US" dirty="0"/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  <dgm:t>
        <a:bodyPr/>
        <a:lstStyle/>
        <a:p>
          <a:endParaRPr lang="en-GB"/>
        </a:p>
      </dgm:t>
    </dgm:pt>
    <dgm:pt modelId="{863275F9-CBFF-455F-BE57-9ADE1E85E928}" type="pres">
      <dgm:prSet presAssocID="{FFB71ABF-50A5-44F3-9A94-A8B52E6276CF}" presName="bSp" presStyleCnt="0"/>
      <dgm:spPr/>
      <dgm:t>
        <a:bodyPr/>
        <a:lstStyle/>
        <a:p>
          <a:endParaRPr lang="en-GB"/>
        </a:p>
      </dgm:t>
    </dgm:pt>
    <dgm:pt modelId="{4BDFF76D-EDA0-433D-BC29-D21D391E5086}" type="pres">
      <dgm:prSet presAssocID="{FFB71ABF-50A5-44F3-9A94-A8B52E6276CF}" presName="process" presStyleCnt="0"/>
      <dgm:spPr/>
      <dgm:t>
        <a:bodyPr/>
        <a:lstStyle/>
        <a:p>
          <a:endParaRPr lang="en-GB"/>
        </a:p>
      </dgm:t>
    </dgm:pt>
    <dgm:pt modelId="{900A0C68-F798-4D60-A12F-A5A819C1D27F}" type="pres">
      <dgm:prSet presAssocID="{DC133DC6-CEF1-45F0-9B65-FF328441D342}" presName="composite1" presStyleCnt="0"/>
      <dgm:spPr/>
      <dgm:t>
        <a:bodyPr/>
        <a:lstStyle/>
        <a:p>
          <a:endParaRPr lang="en-GB"/>
        </a:p>
      </dgm:t>
    </dgm:pt>
    <dgm:pt modelId="{090A26B9-3111-4016-8C8F-E0445EA750B9}" type="pres">
      <dgm:prSet presAssocID="{DC133DC6-CEF1-45F0-9B65-FF328441D342}" presName="dummyNode1" presStyleLbl="node1" presStyleIdx="0" presStyleCnt="3"/>
      <dgm:spPr/>
      <dgm:t>
        <a:bodyPr/>
        <a:lstStyle/>
        <a:p>
          <a:endParaRPr lang="en-GB"/>
        </a:p>
      </dgm:t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  <dgm:t>
        <a:bodyPr/>
        <a:lstStyle/>
        <a:p>
          <a:endParaRPr lang="en-GB"/>
        </a:p>
      </dgm:t>
    </dgm:pt>
    <dgm:pt modelId="{53F8C15C-565F-4AFE-B713-6A87B4A7E4A1}" type="pres">
      <dgm:prSet presAssocID="{E42478E0-B95D-4268-A44B-3B0B333C689C}" presName="Name9" presStyleLbl="sibTrans2D1" presStyleIdx="0" presStyleCnt="2"/>
      <dgm:spPr/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  <dgm:t>
        <a:bodyPr/>
        <a:lstStyle/>
        <a:p>
          <a:endParaRPr lang="en-GB"/>
        </a:p>
      </dgm:t>
    </dgm:pt>
    <dgm:pt modelId="{E6293312-FAAA-4D47-BBC6-11D6AA5CE4F6}" type="pres">
      <dgm:prSet presAssocID="{87415A26-C2A9-4F8D-AABF-8DECE1374F8C}" presName="dummyNode2" presStyleLbl="node1" presStyleIdx="0" presStyleCnt="3"/>
      <dgm:spPr/>
      <dgm:t>
        <a:bodyPr/>
        <a:lstStyle/>
        <a:p>
          <a:endParaRPr lang="en-GB"/>
        </a:p>
      </dgm:t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  <dgm:t>
        <a:bodyPr/>
        <a:lstStyle/>
        <a:p>
          <a:endParaRPr lang="en-GB"/>
        </a:p>
      </dgm:t>
    </dgm:pt>
    <dgm:pt modelId="{9B3E1FF2-0986-420E-9929-E714E9F71111}" type="pres">
      <dgm:prSet presAssocID="{08938883-CFE6-45FF-B95B-EC4214AC68C6}" presName="Name18" presStyleLbl="sibTrans2D1" presStyleIdx="1" presStyleCnt="2"/>
      <dgm:spPr/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  <dgm:t>
        <a:bodyPr/>
        <a:lstStyle/>
        <a:p>
          <a:endParaRPr lang="en-GB"/>
        </a:p>
      </dgm:t>
    </dgm:pt>
    <dgm:pt modelId="{849F0549-ED92-437E-8E4C-BCAD5C27E228}" type="pres">
      <dgm:prSet presAssocID="{D5DDF55F-F04E-4AD5-8602-A53E835E7338}" presName="dummyNode1" presStyleLbl="node1" presStyleIdx="1" presStyleCnt="3"/>
      <dgm:spPr/>
      <dgm:t>
        <a:bodyPr/>
        <a:lstStyle/>
        <a:p>
          <a:endParaRPr lang="en-GB"/>
        </a:p>
      </dgm:t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  <dgm:t>
        <a:bodyPr/>
        <a:lstStyle/>
        <a:p>
          <a:endParaRPr lang="en-GB"/>
        </a:p>
      </dgm:t>
    </dgm:pt>
  </dgm:ptLst>
  <dgm:cxnLst>
    <dgm:cxn modelId="{13143CEA-6C42-4D38-BE36-69449F64127D}" type="presOf" srcId="{324F2D1D-1762-4B75-A5E6-97E9902F2835}" destId="{49B97A04-721B-47E1-BB11-5A6A4A1652C5}" srcOrd="0" destOrd="0" presId="urn:microsoft.com/office/officeart/2005/8/layout/hProcess4"/>
    <dgm:cxn modelId="{99885617-ECF8-4A35-803B-035F51F06F28}" type="presOf" srcId="{FFB71ABF-50A5-44F3-9A94-A8B52E6276CF}" destId="{44E1FFEB-6678-46D0-9AD9-EB838D6EF762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E9C7955B-A49D-43B9-921A-4FF4ADD721FB}" type="presOf" srcId="{D5DDF55F-F04E-4AD5-8602-A53E835E7338}" destId="{04F6072B-268C-4367-83B6-7787CFF4D0B4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4F1EF85D-EAAC-4953-8725-DAACF4F087BE}" type="presOf" srcId="{E42478E0-B95D-4268-A44B-3B0B333C689C}" destId="{53F8C15C-565F-4AFE-B713-6A87B4A7E4A1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10B5B243-B3DC-46B3-B37C-257A2D43F538}" type="presOf" srcId="{08938883-CFE6-45FF-B95B-EC4214AC68C6}" destId="{9B3E1FF2-0986-420E-9929-E714E9F71111}" srcOrd="0" destOrd="0" presId="urn:microsoft.com/office/officeart/2005/8/layout/hProcess4"/>
    <dgm:cxn modelId="{21B9387E-309C-43D9-9959-B7AEFD9507F1}" type="presOf" srcId="{DC133DC6-CEF1-45F0-9B65-FF328441D342}" destId="{81880E8E-7FA7-400B-97D7-D6ACD76791F9}" srcOrd="0" destOrd="0" presId="urn:microsoft.com/office/officeart/2005/8/layout/hProcess4"/>
    <dgm:cxn modelId="{E2DBCECA-114F-4754-B672-8AF3371F8CF4}" type="presOf" srcId="{47F40B44-3DF6-447E-A0AA-C11DBD8AA91B}" destId="{F703D382-AB76-48BE-A263-E205B47193E3}" srcOrd="0" destOrd="0" presId="urn:microsoft.com/office/officeart/2005/8/layout/hProcess4"/>
    <dgm:cxn modelId="{7967B7B9-75AF-41F3-BD69-64679A9205E8}" type="presOf" srcId="{47F40B44-3DF6-447E-A0AA-C11DBD8AA91B}" destId="{16F35A15-A5DF-4685-8509-9F2BEC61D874}" srcOrd="1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1E566FE9-48CE-48F9-BCE2-24F7F529228F}" type="presOf" srcId="{13AC408F-FD83-4982-9095-C55845015F3D}" destId="{87CE7358-F0FC-4C62-8C32-9A13122E7663}" srcOrd="0" destOrd="1" presId="urn:microsoft.com/office/officeart/2005/8/layout/hProcess4"/>
    <dgm:cxn modelId="{312628C7-E3BE-4B66-B3CB-5270DF2CFFB0}" type="presOf" srcId="{324F2D1D-1762-4B75-A5E6-97E9902F2835}" destId="{00DC2C8A-58D2-4AF5-91CE-0F46B8A7646A}" srcOrd="1" destOrd="0" presId="urn:microsoft.com/office/officeart/2005/8/layout/hProcess4"/>
    <dgm:cxn modelId="{09018B4F-073F-4116-830B-0D4020BADECA}" type="presOf" srcId="{87415A26-C2A9-4F8D-AABF-8DECE1374F8C}" destId="{459B171A-3406-48DE-92DF-B2EA48BD87E7}" srcOrd="0" destOrd="0" presId="urn:microsoft.com/office/officeart/2005/8/layout/hProcess4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86F82ED1-530A-4016-8CBE-5E37C2FE3272}" type="presOf" srcId="{13AC408F-FD83-4982-9095-C55845015F3D}" destId="{56A5EDAA-A4A0-4FCF-A34F-5B3394C7AAF8}" srcOrd="1" destOrd="1" presId="urn:microsoft.com/office/officeart/2005/8/layout/hProcess4"/>
    <dgm:cxn modelId="{A90A6C93-40E3-4E71-A40D-B90424AC8969}" type="presOf" srcId="{D224CE5B-523E-4B46-AC40-C707BE8F5FE0}" destId="{87CE7358-F0FC-4C62-8C32-9A13122E7663}" srcOrd="0" destOrd="0" presId="urn:microsoft.com/office/officeart/2005/8/layout/hProcess4"/>
    <dgm:cxn modelId="{A6821C41-4F3A-4EF2-A1F9-0DF1633FEF73}" type="presOf" srcId="{D224CE5B-523E-4B46-AC40-C707BE8F5FE0}" destId="{56A5EDAA-A4A0-4FCF-A34F-5B3394C7AAF8}" srcOrd="1" destOrd="0" presId="urn:microsoft.com/office/officeart/2005/8/layout/hProcess4"/>
    <dgm:cxn modelId="{63F8E463-A64F-401B-9E30-FEF286C44D8F}" type="presParOf" srcId="{44E1FFEB-6678-46D0-9AD9-EB838D6EF762}" destId="{76DEF2CE-9C7A-4513-96ED-738D140A7F2B}" srcOrd="0" destOrd="0" presId="urn:microsoft.com/office/officeart/2005/8/layout/hProcess4"/>
    <dgm:cxn modelId="{2B3833C1-914A-4954-8BE6-B06E49AD8E09}" type="presParOf" srcId="{44E1FFEB-6678-46D0-9AD9-EB838D6EF762}" destId="{863275F9-CBFF-455F-BE57-9ADE1E85E928}" srcOrd="1" destOrd="0" presId="urn:microsoft.com/office/officeart/2005/8/layout/hProcess4"/>
    <dgm:cxn modelId="{1E821E58-BB08-4A6F-B9D9-06F93C4E264F}" type="presParOf" srcId="{44E1FFEB-6678-46D0-9AD9-EB838D6EF762}" destId="{4BDFF76D-EDA0-433D-BC29-D21D391E5086}" srcOrd="2" destOrd="0" presId="urn:microsoft.com/office/officeart/2005/8/layout/hProcess4"/>
    <dgm:cxn modelId="{5BC9E5E1-DCA5-4BFC-88E5-A15D9AE495DB}" type="presParOf" srcId="{4BDFF76D-EDA0-433D-BC29-D21D391E5086}" destId="{900A0C68-F798-4D60-A12F-A5A819C1D27F}" srcOrd="0" destOrd="0" presId="urn:microsoft.com/office/officeart/2005/8/layout/hProcess4"/>
    <dgm:cxn modelId="{7843666E-73F1-41AE-BF39-8DEDE7066C93}" type="presParOf" srcId="{900A0C68-F798-4D60-A12F-A5A819C1D27F}" destId="{090A26B9-3111-4016-8C8F-E0445EA750B9}" srcOrd="0" destOrd="0" presId="urn:microsoft.com/office/officeart/2005/8/layout/hProcess4"/>
    <dgm:cxn modelId="{83218794-1E4B-429D-820F-F24E89FDB69C}" type="presParOf" srcId="{900A0C68-F798-4D60-A12F-A5A819C1D27F}" destId="{49B97A04-721B-47E1-BB11-5A6A4A1652C5}" srcOrd="1" destOrd="0" presId="urn:microsoft.com/office/officeart/2005/8/layout/hProcess4"/>
    <dgm:cxn modelId="{C178C08C-B13D-4596-ABDE-99A584FBFE93}" type="presParOf" srcId="{900A0C68-F798-4D60-A12F-A5A819C1D27F}" destId="{00DC2C8A-58D2-4AF5-91CE-0F46B8A7646A}" srcOrd="2" destOrd="0" presId="urn:microsoft.com/office/officeart/2005/8/layout/hProcess4"/>
    <dgm:cxn modelId="{F87A11AB-65E1-411C-949B-F524A260501C}" type="presParOf" srcId="{900A0C68-F798-4D60-A12F-A5A819C1D27F}" destId="{81880E8E-7FA7-400B-97D7-D6ACD76791F9}" srcOrd="3" destOrd="0" presId="urn:microsoft.com/office/officeart/2005/8/layout/hProcess4"/>
    <dgm:cxn modelId="{4D90E901-A367-4B8D-B4F0-2DCA9BD66618}" type="presParOf" srcId="{900A0C68-F798-4D60-A12F-A5A819C1D27F}" destId="{D5DB71BE-FB32-4FB0-B22F-298E46D2B7D3}" srcOrd="4" destOrd="0" presId="urn:microsoft.com/office/officeart/2005/8/layout/hProcess4"/>
    <dgm:cxn modelId="{2140AAF2-1340-401E-8512-AA052F231E1A}" type="presParOf" srcId="{4BDFF76D-EDA0-433D-BC29-D21D391E5086}" destId="{53F8C15C-565F-4AFE-B713-6A87B4A7E4A1}" srcOrd="1" destOrd="0" presId="urn:microsoft.com/office/officeart/2005/8/layout/hProcess4"/>
    <dgm:cxn modelId="{FFDBE7F2-1105-4549-8613-146D59DCB13F}" type="presParOf" srcId="{4BDFF76D-EDA0-433D-BC29-D21D391E5086}" destId="{393E007D-B6A1-450C-9656-8E679E756CA3}" srcOrd="2" destOrd="0" presId="urn:microsoft.com/office/officeart/2005/8/layout/hProcess4"/>
    <dgm:cxn modelId="{9157A747-E89F-4CDD-9EB2-BF87F31DE398}" type="presParOf" srcId="{393E007D-B6A1-450C-9656-8E679E756CA3}" destId="{E6293312-FAAA-4D47-BBC6-11D6AA5CE4F6}" srcOrd="0" destOrd="0" presId="urn:microsoft.com/office/officeart/2005/8/layout/hProcess4"/>
    <dgm:cxn modelId="{51E5EAF6-73D9-40AC-A857-884ACC680A37}" type="presParOf" srcId="{393E007D-B6A1-450C-9656-8E679E756CA3}" destId="{F703D382-AB76-48BE-A263-E205B47193E3}" srcOrd="1" destOrd="0" presId="urn:microsoft.com/office/officeart/2005/8/layout/hProcess4"/>
    <dgm:cxn modelId="{4941C448-03B2-4823-A7EB-AC6CBC28E06B}" type="presParOf" srcId="{393E007D-B6A1-450C-9656-8E679E756CA3}" destId="{16F35A15-A5DF-4685-8509-9F2BEC61D874}" srcOrd="2" destOrd="0" presId="urn:microsoft.com/office/officeart/2005/8/layout/hProcess4"/>
    <dgm:cxn modelId="{E16073DC-757A-46AD-8BA5-BE985E9B688E}" type="presParOf" srcId="{393E007D-B6A1-450C-9656-8E679E756CA3}" destId="{459B171A-3406-48DE-92DF-B2EA48BD87E7}" srcOrd="3" destOrd="0" presId="urn:microsoft.com/office/officeart/2005/8/layout/hProcess4"/>
    <dgm:cxn modelId="{80528CB2-4F06-4B1D-907C-EC32F765FDE6}" type="presParOf" srcId="{393E007D-B6A1-450C-9656-8E679E756CA3}" destId="{EFA32E65-590F-4A47-850F-DE9F2DC61AAC}" srcOrd="4" destOrd="0" presId="urn:microsoft.com/office/officeart/2005/8/layout/hProcess4"/>
    <dgm:cxn modelId="{DC8DD057-96A3-4328-BAD5-03C584EEF352}" type="presParOf" srcId="{4BDFF76D-EDA0-433D-BC29-D21D391E5086}" destId="{9B3E1FF2-0986-420E-9929-E714E9F71111}" srcOrd="3" destOrd="0" presId="urn:microsoft.com/office/officeart/2005/8/layout/hProcess4"/>
    <dgm:cxn modelId="{67AEB046-B9BD-40B9-B4EE-A474673ECE20}" type="presParOf" srcId="{4BDFF76D-EDA0-433D-BC29-D21D391E5086}" destId="{B6798092-1881-4412-8653-885B480CEDCA}" srcOrd="4" destOrd="0" presId="urn:microsoft.com/office/officeart/2005/8/layout/hProcess4"/>
    <dgm:cxn modelId="{FAFBD79B-762C-44D7-92AF-5C86F946E3DB}" type="presParOf" srcId="{B6798092-1881-4412-8653-885B480CEDCA}" destId="{849F0549-ED92-437E-8E4C-BCAD5C27E228}" srcOrd="0" destOrd="0" presId="urn:microsoft.com/office/officeart/2005/8/layout/hProcess4"/>
    <dgm:cxn modelId="{1C0F4590-1A16-4066-BE4F-205830B25DBE}" type="presParOf" srcId="{B6798092-1881-4412-8653-885B480CEDCA}" destId="{87CE7358-F0FC-4C62-8C32-9A13122E7663}" srcOrd="1" destOrd="0" presId="urn:microsoft.com/office/officeart/2005/8/layout/hProcess4"/>
    <dgm:cxn modelId="{63DBE2F0-E2F8-470E-B402-1BAB6DD4FCA5}" type="presParOf" srcId="{B6798092-1881-4412-8653-885B480CEDCA}" destId="{56A5EDAA-A4A0-4FCF-A34F-5B3394C7AAF8}" srcOrd="2" destOrd="0" presId="urn:microsoft.com/office/officeart/2005/8/layout/hProcess4"/>
    <dgm:cxn modelId="{90631B4F-4CE1-4E5A-9DAA-F162C825161F}" type="presParOf" srcId="{B6798092-1881-4412-8653-885B480CEDCA}" destId="{04F6072B-268C-4367-83B6-7787CFF4D0B4}" srcOrd="3" destOrd="0" presId="urn:microsoft.com/office/officeart/2005/8/layout/hProcess4"/>
    <dgm:cxn modelId="{DF8A6C36-1AEA-42BC-890D-35F33BE61F5A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simple2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>
        <a:solidFill>
          <a:srgbClr val="195711"/>
        </a:solidFill>
        <a:ln>
          <a:solidFill>
            <a:srgbClr val="195711"/>
          </a:solidFill>
        </a:ln>
      </dgm:spPr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>
        <a:solidFill>
          <a:srgbClr val="258119"/>
        </a:solidFill>
        <a:ln>
          <a:solidFill>
            <a:srgbClr val="258119"/>
          </a:solidFill>
        </a:ln>
      </dgm:spPr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ln>
          <a:solidFill>
            <a:srgbClr val="258119"/>
          </a:solidFill>
        </a:ln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</a:t>
          </a:r>
          <a:r>
            <a:rPr lang="fr-FR" sz="1800" i="1" dirty="0" err="1" smtClean="0"/>
            <a:t>Construct</a:t>
          </a:r>
          <a:r>
            <a:rPr lang="fr-FR" sz="1800" dirty="0" smtClean="0"/>
            <a:t>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>
        <a:solidFill>
          <a:srgbClr val="2D9A1E"/>
        </a:solidFill>
        <a:ln>
          <a:solidFill>
            <a:srgbClr val="2D9A1E"/>
          </a:solidFill>
        </a:ln>
      </dgm:spPr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ln>
          <a:solidFill>
            <a:srgbClr val="2D9A1E"/>
          </a:solidFill>
        </a:ln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smtClean="0"/>
            <a:t>RDF </a:t>
          </a:r>
          <a:r>
            <a:rPr lang="fr-FR" sz="1600" dirty="0" smtClean="0"/>
            <a:t>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ln>
          <a:solidFill>
            <a:srgbClr val="195711"/>
          </a:solidFill>
        </a:ln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  <dgm:t>
        <a:bodyPr/>
        <a:lstStyle/>
        <a:p>
          <a:endParaRPr lang="en-GB"/>
        </a:p>
      </dgm:t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  <dgm:t>
        <a:bodyPr/>
        <a:lstStyle/>
        <a:p>
          <a:endParaRPr lang="en-GB"/>
        </a:p>
      </dgm:t>
    </dgm:pt>
    <dgm:pt modelId="{7B3AD562-C9D2-45E4-AD5B-8717AF01395B}" type="pres">
      <dgm:prSet presAssocID="{8A43E9E7-7D23-461F-B98D-168AF039D2CE}" presName="composite" presStyleCnt="0"/>
      <dgm:spPr/>
      <dgm:t>
        <a:bodyPr/>
        <a:lstStyle/>
        <a:p>
          <a:endParaRPr lang="en-GB"/>
        </a:p>
      </dgm:t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  <dgm:t>
        <a:bodyPr/>
        <a:lstStyle/>
        <a:p>
          <a:endParaRPr lang="en-GB"/>
        </a:p>
      </dgm:t>
    </dgm:pt>
    <dgm:pt modelId="{9BBC4E36-3C1D-41DC-BBBA-62196F408F0E}" type="pres">
      <dgm:prSet presAssocID="{39DA88E2-9591-4CE3-8692-B44C63D724D1}" presName="composite" presStyleCnt="0"/>
      <dgm:spPr/>
      <dgm:t>
        <a:bodyPr/>
        <a:lstStyle/>
        <a:p>
          <a:endParaRPr lang="en-GB"/>
        </a:p>
      </dgm:t>
    </dgm:pt>
    <dgm:pt modelId="{61B070F1-A684-4C5D-9857-B960D619CCFD}" type="pres">
      <dgm:prSet presAssocID="{39DA88E2-9591-4CE3-8692-B44C63D724D1}" presName="parentText" presStyleLbl="alignNode1" presStyleIdx="2" presStyleCnt="3" custLinFactNeighborX="-568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 custScaleX="101132" custLinFactNeighborX="2129" custLinFactNeighborY="35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6915E3FF-6931-4B56-A04B-F7B1137E3F84}" type="presOf" srcId="{8A43E9E7-7D23-461F-B98D-168AF039D2CE}" destId="{AFBE26CB-5C4B-4A94-B78B-F39194918B3E}" srcOrd="0" destOrd="0" presId="urn:microsoft.com/office/officeart/2005/8/layout/chevron2"/>
    <dgm:cxn modelId="{7B78A90F-B166-445B-A438-BB2E6E0D9C3E}" type="presOf" srcId="{E997951F-36DA-4F05-AE58-09703DADF2A1}" destId="{0D389E4C-69E6-4D01-9E16-15A3A4EA2B2C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63490C20-21E3-474C-AA25-4EAB1FEBE34F}" type="presOf" srcId="{648D392D-D63D-44E0-9BBA-F1C346EA0185}" destId="{64C0320E-D333-4998-88CE-F9A92A51930B}" srcOrd="0" destOrd="0" presId="urn:microsoft.com/office/officeart/2005/8/layout/chevron2"/>
    <dgm:cxn modelId="{EABC43A5-E867-468E-868B-2B7A487F1F78}" type="presOf" srcId="{F230B018-E282-4FE3-91CD-96A4CF23E9CA}" destId="{964096A2-DCDB-41DD-BCB7-5528E6E17D95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9B1B7225-3D2A-4BEA-AFDA-9EF0DF698C99}" type="presOf" srcId="{4E6F14E5-4F4A-4886-A21B-34D5E0C9EF0E}" destId="{D292D39B-21FC-4E17-B81C-EFBDC785F9ED}" srcOrd="0" destOrd="0" presId="urn:microsoft.com/office/officeart/2005/8/layout/chevron2"/>
    <dgm:cxn modelId="{1327E6BF-D0A2-415F-ADB0-E6BB4973C2DA}" type="presOf" srcId="{55E77295-17CF-4D61-859A-8F21C837709B}" destId="{64C0320E-D333-4998-88CE-F9A92A51930B}" srcOrd="0" destOrd="1" presId="urn:microsoft.com/office/officeart/2005/8/layout/chevron2"/>
    <dgm:cxn modelId="{57AD08B8-FB57-4E79-B295-45B523888164}" type="presOf" srcId="{39DA88E2-9591-4CE3-8692-B44C63D724D1}" destId="{61B070F1-A684-4C5D-9857-B960D619CCFD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8F015451-8A7B-43E0-B039-973A53E8FF3E}" type="presOf" srcId="{56F268A6-1BE6-4C46-BA96-411BFEA1C0D8}" destId="{64C0320E-D333-4998-88CE-F9A92A51930B}" srcOrd="0" destOrd="2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FF6D0BC4-ECD2-4289-991C-8DAB6C2FC052}" type="presOf" srcId="{4C54EC25-8658-4DFE-8B79-28ACFA081CF1}" destId="{05F3D0BF-B2DA-4435-B947-1C0007BB3902}" srcOrd="0" destOrd="0" presId="urn:microsoft.com/office/officeart/2005/8/layout/chevron2"/>
    <dgm:cxn modelId="{2DE8E782-F583-4AB3-9301-961E1803BE9D}" type="presParOf" srcId="{05F3D0BF-B2DA-4435-B947-1C0007BB3902}" destId="{ABDD7677-B1A2-4108-B594-A8F84C26BC13}" srcOrd="0" destOrd="0" presId="urn:microsoft.com/office/officeart/2005/8/layout/chevron2"/>
    <dgm:cxn modelId="{7C6493A6-724D-4C99-B345-A806EC086A8E}" type="presParOf" srcId="{ABDD7677-B1A2-4108-B594-A8F84C26BC13}" destId="{0D389E4C-69E6-4D01-9E16-15A3A4EA2B2C}" srcOrd="0" destOrd="0" presId="urn:microsoft.com/office/officeart/2005/8/layout/chevron2"/>
    <dgm:cxn modelId="{AAB99BD9-EB17-4CF1-A3F9-31775BBCD7B4}" type="presParOf" srcId="{ABDD7677-B1A2-4108-B594-A8F84C26BC13}" destId="{64C0320E-D333-4998-88CE-F9A92A51930B}" srcOrd="1" destOrd="0" presId="urn:microsoft.com/office/officeart/2005/8/layout/chevron2"/>
    <dgm:cxn modelId="{E747CD94-9212-4F32-9E89-F7E2C132B6C5}" type="presParOf" srcId="{05F3D0BF-B2DA-4435-B947-1C0007BB3902}" destId="{CAB93644-A7B0-47DF-8A99-5413459A34A8}" srcOrd="1" destOrd="0" presId="urn:microsoft.com/office/officeart/2005/8/layout/chevron2"/>
    <dgm:cxn modelId="{2B637BBD-CFD3-40E5-899E-962B321688D7}" type="presParOf" srcId="{05F3D0BF-B2DA-4435-B947-1C0007BB3902}" destId="{7B3AD562-C9D2-45E4-AD5B-8717AF01395B}" srcOrd="2" destOrd="0" presId="urn:microsoft.com/office/officeart/2005/8/layout/chevron2"/>
    <dgm:cxn modelId="{FC6BFA78-2FAC-42F9-9074-C50C431B2E87}" type="presParOf" srcId="{7B3AD562-C9D2-45E4-AD5B-8717AF01395B}" destId="{AFBE26CB-5C4B-4A94-B78B-F39194918B3E}" srcOrd="0" destOrd="0" presId="urn:microsoft.com/office/officeart/2005/8/layout/chevron2"/>
    <dgm:cxn modelId="{7FE70D07-BB2F-46E7-9F36-AA488FE173F8}" type="presParOf" srcId="{7B3AD562-C9D2-45E4-AD5B-8717AF01395B}" destId="{D292D39B-21FC-4E17-B81C-EFBDC785F9ED}" srcOrd="1" destOrd="0" presId="urn:microsoft.com/office/officeart/2005/8/layout/chevron2"/>
    <dgm:cxn modelId="{9439D695-0DE1-4D52-B518-28A5A755E92D}" type="presParOf" srcId="{05F3D0BF-B2DA-4435-B947-1C0007BB3902}" destId="{306B3574-7718-46B6-B392-BEE1FB1BFDDC}" srcOrd="3" destOrd="0" presId="urn:microsoft.com/office/officeart/2005/8/layout/chevron2"/>
    <dgm:cxn modelId="{0D34385B-5C08-4EFA-BA9B-FEEC4CB18B83}" type="presParOf" srcId="{05F3D0BF-B2DA-4435-B947-1C0007BB3902}" destId="{9BBC4E36-3C1D-41DC-BBBA-62196F408F0E}" srcOrd="4" destOrd="0" presId="urn:microsoft.com/office/officeart/2005/8/layout/chevron2"/>
    <dgm:cxn modelId="{5C832393-CB30-4EEC-80F1-433D34E54649}" type="presParOf" srcId="{9BBC4E36-3C1D-41DC-BBBA-62196F408F0E}" destId="{61B070F1-A684-4C5D-9857-B960D619CCFD}" srcOrd="0" destOrd="0" presId="urn:microsoft.com/office/officeart/2005/8/layout/chevron2"/>
    <dgm:cxn modelId="{E9838A7E-76F6-482F-A0F4-9D5318A2DD83}" type="presParOf" srcId="{9BBC4E36-3C1D-41DC-BBBA-62196F408F0E}" destId="{964096A2-DCDB-41DD-BCB7-5528E6E17D95}" srcOrd="1" destOrd="0" presId="urn:microsoft.com/office/officeart/2005/8/layout/chevron2"/>
  </dgm:cxnLst>
  <dgm:bg>
    <a:effectLst>
      <a:outerShdw blurRad="50800" dist="139700" dir="2700000" algn="tl" rotWithShape="0">
        <a:prstClr val="black">
          <a:alpha val="54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  <dgm:t>
        <a:bodyPr/>
        <a:lstStyle/>
        <a:p>
          <a:endParaRPr lang="en-GB"/>
        </a:p>
      </dgm:t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  <dgm:t>
        <a:bodyPr/>
        <a:lstStyle/>
        <a:p>
          <a:endParaRPr lang="en-GB"/>
        </a:p>
      </dgm:t>
    </dgm:pt>
    <dgm:pt modelId="{B608A16E-A6F5-4FEF-A9F6-CFF824FBE390}" type="pres">
      <dgm:prSet presAssocID="{A025D746-E925-4F29-84F0-E133B0C311A3}" presName="arrowAndChildren" presStyleCnt="0"/>
      <dgm:spPr/>
      <dgm:t>
        <a:bodyPr/>
        <a:lstStyle/>
        <a:p>
          <a:endParaRPr lang="en-GB"/>
        </a:p>
      </dgm:t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  <dgm:t>
        <a:bodyPr/>
        <a:lstStyle/>
        <a:p>
          <a:endParaRPr lang="en-GB"/>
        </a:p>
      </dgm:t>
    </dgm:pt>
    <dgm:pt modelId="{0B6A2555-9C68-4E56-B164-884558D855CB}" type="pres">
      <dgm:prSet presAssocID="{63F1C42B-41DC-416D-88CD-7F8AA684A494}" presName="arrowAndChildren" presStyleCnt="0"/>
      <dgm:spPr/>
      <dgm:t>
        <a:bodyPr/>
        <a:lstStyle/>
        <a:p>
          <a:endParaRPr lang="en-GB"/>
        </a:p>
      </dgm:t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  <dgm:t>
        <a:bodyPr/>
        <a:lstStyle/>
        <a:p>
          <a:endParaRPr lang="en-GB"/>
        </a:p>
      </dgm:t>
    </dgm:pt>
    <dgm:pt modelId="{283DA4F7-ED49-4552-8BD0-BD874C1E3BBE}" type="pres">
      <dgm:prSet presAssocID="{3ABE44DE-7D8A-4D16-BFB4-0C5419735333}" presName="arrowAndChildren" presStyleCnt="0"/>
      <dgm:spPr/>
      <dgm:t>
        <a:bodyPr/>
        <a:lstStyle/>
        <a:p>
          <a:endParaRPr lang="en-GB"/>
        </a:p>
      </dgm:t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  <dgm:t>
        <a:bodyPr/>
        <a:lstStyle/>
        <a:p>
          <a:endParaRPr lang="en-GB"/>
        </a:p>
      </dgm:t>
    </dgm:pt>
    <dgm:pt modelId="{244B2752-630C-409F-B3E0-3DA19344A998}" type="pres">
      <dgm:prSet presAssocID="{4B8FA5EE-4A28-4BF5-B868-71F1DF709233}" presName="arrowAndChildren" presStyleCnt="0"/>
      <dgm:spPr/>
      <dgm:t>
        <a:bodyPr/>
        <a:lstStyle/>
        <a:p>
          <a:endParaRPr lang="en-GB"/>
        </a:p>
      </dgm:t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942C37DA-D35B-4F6E-BE97-6462F5EB5B1C}" type="presOf" srcId="{A025D746-E925-4F29-84F0-E133B0C311A3}" destId="{9C6CF68D-425D-4379-B456-0BDC6832C863}" srcOrd="0" destOrd="0" presId="urn:microsoft.com/office/officeart/2005/8/layout/process4"/>
    <dgm:cxn modelId="{FB34035A-565C-498A-9EF8-A0B727757B35}" type="presOf" srcId="{3726318E-166E-476E-8627-976521102045}" destId="{CB3FEABC-C89F-4A87-B21B-91B08C41F378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E618A7F2-BD8C-4E87-9A3F-2EDCDA10A94C}" type="presOf" srcId="{4B8FA5EE-4A28-4BF5-B868-71F1DF709233}" destId="{2F8B1D2E-057A-4BA4-8587-8DB4485F26DA}" srcOrd="0" destOrd="0" presId="urn:microsoft.com/office/officeart/2005/8/layout/process4"/>
    <dgm:cxn modelId="{C52A7F85-2EB8-4808-9BAE-7296E8E1A8E7}" type="presOf" srcId="{C1CD486F-20CC-4D01-9CFB-3F3676412D6C}" destId="{50208A13-5A20-42C2-9398-195360586B96}" srcOrd="0" destOrd="0" presId="urn:microsoft.com/office/officeart/2005/8/layout/process4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EC0F26FF-CFB6-43EF-B514-09126D3A5F51}" type="presOf" srcId="{3ABE44DE-7D8A-4D16-BFB4-0C5419735333}" destId="{D3657D10-1DEC-4D5C-9528-FB2FA88BEBFA}" srcOrd="0" destOrd="0" presId="urn:microsoft.com/office/officeart/2005/8/layout/process4"/>
    <dgm:cxn modelId="{425303F2-19CA-42F2-A9CF-C6584F6F676E}" type="presOf" srcId="{63F1C42B-41DC-416D-88CD-7F8AA684A494}" destId="{1B0BEDA4-ECAD-4851-AB4A-370B9197E3A5}" srcOrd="0" destOrd="0" presId="urn:microsoft.com/office/officeart/2005/8/layout/process4"/>
    <dgm:cxn modelId="{6E1802D7-BA9C-426B-8945-89613445CC77}" type="presParOf" srcId="{CB3FEABC-C89F-4A87-B21B-91B08C41F378}" destId="{46699F5E-F37C-42D1-95B3-54B6B1BC9EC2}" srcOrd="0" destOrd="0" presId="urn:microsoft.com/office/officeart/2005/8/layout/process4"/>
    <dgm:cxn modelId="{51A2D061-8229-4B78-92BF-2FF2AAF0B8AF}" type="presParOf" srcId="{46699F5E-F37C-42D1-95B3-54B6B1BC9EC2}" destId="{50208A13-5A20-42C2-9398-195360586B96}" srcOrd="0" destOrd="0" presId="urn:microsoft.com/office/officeart/2005/8/layout/process4"/>
    <dgm:cxn modelId="{0A20F27D-C679-47A6-83E2-710AD3774002}" type="presParOf" srcId="{CB3FEABC-C89F-4A87-B21B-91B08C41F378}" destId="{9B0322D7-9E1E-432F-8C82-66468253FA8F}" srcOrd="1" destOrd="0" presId="urn:microsoft.com/office/officeart/2005/8/layout/process4"/>
    <dgm:cxn modelId="{FEA98A71-A39F-4EFA-9F30-043960001157}" type="presParOf" srcId="{CB3FEABC-C89F-4A87-B21B-91B08C41F378}" destId="{B608A16E-A6F5-4FEF-A9F6-CFF824FBE390}" srcOrd="2" destOrd="0" presId="urn:microsoft.com/office/officeart/2005/8/layout/process4"/>
    <dgm:cxn modelId="{C1BFC016-2E18-4922-96A7-36F765FA3F54}" type="presParOf" srcId="{B608A16E-A6F5-4FEF-A9F6-CFF824FBE390}" destId="{9C6CF68D-425D-4379-B456-0BDC6832C863}" srcOrd="0" destOrd="0" presId="urn:microsoft.com/office/officeart/2005/8/layout/process4"/>
    <dgm:cxn modelId="{737B9F2D-6CF2-46AD-838B-F25287571375}" type="presParOf" srcId="{CB3FEABC-C89F-4A87-B21B-91B08C41F378}" destId="{905BAD1B-255D-4DA9-819F-0443F9E3FFD2}" srcOrd="3" destOrd="0" presId="urn:microsoft.com/office/officeart/2005/8/layout/process4"/>
    <dgm:cxn modelId="{782E5F46-E5FD-4B55-8662-91449F96D61D}" type="presParOf" srcId="{CB3FEABC-C89F-4A87-B21B-91B08C41F378}" destId="{0B6A2555-9C68-4E56-B164-884558D855CB}" srcOrd="4" destOrd="0" presId="urn:microsoft.com/office/officeart/2005/8/layout/process4"/>
    <dgm:cxn modelId="{77C9BEBB-41A1-4FF2-B5E6-B7702381FA6E}" type="presParOf" srcId="{0B6A2555-9C68-4E56-B164-884558D855CB}" destId="{1B0BEDA4-ECAD-4851-AB4A-370B9197E3A5}" srcOrd="0" destOrd="0" presId="urn:microsoft.com/office/officeart/2005/8/layout/process4"/>
    <dgm:cxn modelId="{A18CB779-3440-41F5-99DF-0BDA385260C2}" type="presParOf" srcId="{CB3FEABC-C89F-4A87-B21B-91B08C41F378}" destId="{CEB6079A-1E65-4FB8-9ECB-F8284550952B}" srcOrd="5" destOrd="0" presId="urn:microsoft.com/office/officeart/2005/8/layout/process4"/>
    <dgm:cxn modelId="{F7D532A2-C48F-4E36-B32E-B03A027443DC}" type="presParOf" srcId="{CB3FEABC-C89F-4A87-B21B-91B08C41F378}" destId="{283DA4F7-ED49-4552-8BD0-BD874C1E3BBE}" srcOrd="6" destOrd="0" presId="urn:microsoft.com/office/officeart/2005/8/layout/process4"/>
    <dgm:cxn modelId="{719F79FF-0791-4538-A53E-635245000783}" type="presParOf" srcId="{283DA4F7-ED49-4552-8BD0-BD874C1E3BBE}" destId="{D3657D10-1DEC-4D5C-9528-FB2FA88BEBFA}" srcOrd="0" destOrd="0" presId="urn:microsoft.com/office/officeart/2005/8/layout/process4"/>
    <dgm:cxn modelId="{DD0C8FD1-E4A1-4A78-835C-A9A67132CD4A}" type="presParOf" srcId="{CB3FEABC-C89F-4A87-B21B-91B08C41F378}" destId="{1165C6BE-09E1-436B-B190-2F8BAECA3E57}" srcOrd="7" destOrd="0" presId="urn:microsoft.com/office/officeart/2005/8/layout/process4"/>
    <dgm:cxn modelId="{5E4E9575-12D2-48F7-AA78-44E61E5A3395}" type="presParOf" srcId="{CB3FEABC-C89F-4A87-B21B-91B08C41F378}" destId="{244B2752-630C-409F-B3E0-3DA19344A998}" srcOrd="8" destOrd="0" presId="urn:microsoft.com/office/officeart/2005/8/layout/process4"/>
    <dgm:cxn modelId="{EDC8B546-0B0A-412E-8E06-862C2CC88B1B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Many regional's’ published data involve with local CRS</a:t>
          </a:r>
          <a:endParaRPr lang="en-US" sz="1600" kern="1200" dirty="0"/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3581"/>
            <a:gd name="adj2" fmla="val 445119"/>
            <a:gd name="adj3" fmla="val 2220630"/>
            <a:gd name="adj4" fmla="val 9024489"/>
            <a:gd name="adj5" fmla="val 4177"/>
          </a:avLst>
        </a:prstGeom>
        <a:solidFill>
          <a:srgbClr val="2D9A1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solidFill>
          <a:srgbClr val="2D9A1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International Communication</a:t>
          </a:r>
          <a:endParaRPr lang="en-US" sz="1700" kern="1200" dirty="0"/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Interpret the coordinates between these CRSs</a:t>
          </a:r>
          <a:endParaRPr lang="en-US" sz="1600" kern="1200" dirty="0"/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3223"/>
            <a:gd name="adj2" fmla="val 397294"/>
            <a:gd name="adj3" fmla="val 19427195"/>
            <a:gd name="adj4" fmla="val 12575511"/>
            <a:gd name="adj5" fmla="val 3760"/>
          </a:avLst>
        </a:prstGeom>
        <a:solidFill>
          <a:srgbClr val="258119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solidFill>
          <a:srgbClr val="25811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 medium</a:t>
          </a:r>
          <a:endParaRPr lang="en-US" sz="1700" kern="1200" dirty="0"/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Open services for community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RESTFul Web Service</a:t>
          </a:r>
          <a:endParaRPr lang="en-US" sz="1600" kern="1200" dirty="0"/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solidFill>
          <a:srgbClr val="19571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 Converter Service</a:t>
          </a:r>
          <a:endParaRPr lang="en-US" sz="1700" kern="1200" dirty="0"/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8106" y="244695"/>
          <a:ext cx="1597704" cy="1118393"/>
        </a:xfrm>
        <a:prstGeom prst="chevron">
          <a:avLst/>
        </a:prstGeom>
        <a:solidFill>
          <a:srgbClr val="195711"/>
        </a:solidFill>
        <a:ln w="25400" cap="flat" cmpd="sng" algn="ctr">
          <a:solidFill>
            <a:srgbClr val="19571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8450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2082453" y="-968614"/>
          <a:ext cx="1041042" cy="30173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571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4312" y="70346"/>
        <a:ext cx="296650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8106" y="1648510"/>
          <a:ext cx="1597704" cy="1118393"/>
        </a:xfrm>
        <a:prstGeom prst="chevron">
          <a:avLst/>
        </a:prstGeom>
        <a:solidFill>
          <a:srgbClr val="258119"/>
        </a:solidFill>
        <a:ln w="25400" cap="flat" cmpd="sng" algn="ctr">
          <a:solidFill>
            <a:srgbClr val="258119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8450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2083720" y="435077"/>
          <a:ext cx="1038508" cy="29860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58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09943" y="1459550"/>
        <a:ext cx="2935366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8106" y="3052325"/>
          <a:ext cx="1597704" cy="1118393"/>
        </a:xfrm>
        <a:prstGeom prst="chevron">
          <a:avLst/>
        </a:prstGeom>
        <a:solidFill>
          <a:srgbClr val="2D9A1E"/>
        </a:solidFill>
        <a:ln w="25400" cap="flat" cmpd="sng" algn="ctr">
          <a:solidFill>
            <a:srgbClr val="2D9A1E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8450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2083720" y="1859242"/>
          <a:ext cx="1038508" cy="3019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D9A1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smtClean="0"/>
            <a:t>RDF </a:t>
          </a:r>
          <a:r>
            <a:rPr lang="fr-FR" sz="1600" kern="1200" dirty="0" smtClean="0"/>
            <a:t>file</a:t>
          </a:r>
          <a:endParaRPr lang="en-US" sz="1600" kern="1200" dirty="0"/>
        </a:p>
      </dsp:txBody>
      <dsp:txXfrm rot="-5400000">
        <a:off x="1093042" y="2900616"/>
        <a:ext cx="2969168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01/04/15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01/04/15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3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9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81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Five approaches for modeling the Geometry: Point, </a:t>
            </a:r>
            <a:r>
              <a:rPr lang="en-US" dirty="0" err="1" smtClean="0">
                <a:latin typeface="Calibri" charset="0"/>
              </a:rPr>
              <a:t>Rectagle</a:t>
            </a:r>
            <a:r>
              <a:rPr lang="en-US" dirty="0" smtClean="0">
                <a:latin typeface="Calibri" charset="0"/>
              </a:rPr>
              <a:t>, Points in a List, Points in a group of RDF resources, Literals and more structured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5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Bdtopo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basic for</a:t>
            </a:r>
            <a:r>
              <a:rPr lang="fr-FR" baseline="0" dirty="0" smtClean="0"/>
              <a:t> the topo </a:t>
            </a:r>
            <a:r>
              <a:rPr lang="fr-FR" baseline="0" dirty="0" err="1" smtClean="0"/>
              <a:t>ontology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Over the </a:t>
            </a:r>
            <a:r>
              <a:rPr lang="fr-FR" dirty="0" err="1" smtClean="0"/>
              <a:t>past</a:t>
            </a:r>
            <a:r>
              <a:rPr lang="fr-FR" dirty="0" smtClean="0"/>
              <a:t> few </a:t>
            </a:r>
            <a:r>
              <a:rPr lang="fr-FR" dirty="0" err="1" smtClean="0"/>
              <a:t>years</a:t>
            </a:r>
            <a:r>
              <a:rPr lang="fr-FR" dirty="0" smtClean="0"/>
              <a:t>, the </a:t>
            </a:r>
            <a:r>
              <a:rPr lang="fr-FR" dirty="0" err="1" smtClean="0"/>
              <a:t>domain</a:t>
            </a:r>
            <a:r>
              <a:rPr lang="fr-FR" dirty="0" smtClean="0"/>
              <a:t> of Open Data has </a:t>
            </a:r>
            <a:r>
              <a:rPr lang="fr-FR" dirty="0" err="1" smtClean="0"/>
              <a:t>received</a:t>
            </a:r>
            <a:r>
              <a:rPr lang="fr-FR" dirty="0" smtClean="0"/>
              <a:t> an </a:t>
            </a:r>
            <a:r>
              <a:rPr lang="fr-FR" dirty="0" err="1" smtClean="0"/>
              <a:t>increasing</a:t>
            </a:r>
            <a:r>
              <a:rPr lang="fr-FR" dirty="0" smtClean="0"/>
              <a:t> attention </a:t>
            </a:r>
            <a:r>
              <a:rPr lang="fr-FR" dirty="0" err="1" smtClean="0"/>
              <a:t>from</a:t>
            </a:r>
            <a:r>
              <a:rPr lang="fr-FR" dirty="0" smtClean="0"/>
              <a:t> public administrations. </a:t>
            </a:r>
            <a:r>
              <a:rPr lang="fr-FR" dirty="0" err="1" smtClean="0"/>
              <a:t>Potential</a:t>
            </a:r>
            <a:r>
              <a:rPr lang="fr-FR" dirty="0" smtClean="0"/>
              <a:t> </a:t>
            </a:r>
            <a:r>
              <a:rPr lang="fr-FR" dirty="0" err="1" smtClean="0"/>
              <a:t>benefits</a:t>
            </a:r>
            <a:r>
              <a:rPr lang="fr-FR" dirty="0" smtClean="0"/>
              <a:t> for </a:t>
            </a:r>
            <a:r>
              <a:rPr lang="fr-FR" dirty="0" err="1" smtClean="0"/>
              <a:t>citizens</a:t>
            </a:r>
            <a:r>
              <a:rPr lang="fr-FR" dirty="0" smtClean="0"/>
              <a:t> </a:t>
            </a:r>
            <a:r>
              <a:rPr lang="fr-FR" dirty="0" err="1" smtClean="0"/>
              <a:t>include</a:t>
            </a:r>
            <a:r>
              <a:rPr lang="fr-FR" dirty="0" smtClean="0"/>
              <a:t> more </a:t>
            </a:r>
            <a:r>
              <a:rPr lang="fr-FR" dirty="0" err="1" smtClean="0"/>
              <a:t>transparency</a:t>
            </a:r>
            <a:r>
              <a:rPr lang="fr-FR" dirty="0" smtClean="0"/>
              <a:t> in the 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, a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governance</a:t>
            </a:r>
            <a:r>
              <a:rPr lang="fr-FR" dirty="0" smtClean="0"/>
              <a:t> and a </a:t>
            </a:r>
            <a:r>
              <a:rPr lang="fr-FR" dirty="0" err="1" smtClean="0"/>
              <a:t>virtuous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of a digital </a:t>
            </a:r>
            <a:r>
              <a:rPr lang="fr-FR" dirty="0" err="1" smtClean="0"/>
              <a:t>eco</a:t>
            </a:r>
            <a:r>
              <a:rPr lang="fr-FR" dirty="0" smtClean="0"/>
              <a:t>-system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added</a:t>
            </a:r>
            <a:r>
              <a:rPr lang="fr-FR" dirty="0" smtClean="0"/>
              <a:t>-value </a:t>
            </a:r>
            <a:r>
              <a:rPr lang="fr-FR" dirty="0" err="1" smtClean="0"/>
              <a:t>apps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processing</a:t>
            </a:r>
            <a:r>
              <a:rPr lang="fr-FR" dirty="0" smtClean="0"/>
              <a:t> and </a:t>
            </a:r>
            <a:r>
              <a:rPr lang="fr-FR" dirty="0" err="1" smtClean="0"/>
              <a:t>analyzing</a:t>
            </a:r>
            <a:r>
              <a:rPr lang="fr-FR" dirty="0" smtClean="0"/>
              <a:t> open data. </a:t>
            </a:r>
            <a:r>
              <a:rPr lang="fr-FR" dirty="0" err="1" smtClean="0"/>
              <a:t>However</a:t>
            </a:r>
            <a:r>
              <a:rPr lang="fr-FR" dirty="0" smtClean="0"/>
              <a:t>, </a:t>
            </a:r>
            <a:r>
              <a:rPr lang="fr-FR" dirty="0" err="1" smtClean="0"/>
              <a:t>opening</a:t>
            </a:r>
            <a:r>
              <a:rPr lang="fr-FR" dirty="0" smtClean="0"/>
              <a:t> up and </a:t>
            </a:r>
            <a:r>
              <a:rPr lang="fr-FR" dirty="0" err="1" smtClean="0"/>
              <a:t>publishing</a:t>
            </a:r>
            <a:r>
              <a:rPr lang="fr-FR" dirty="0" smtClean="0"/>
              <a:t> data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enough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data value </a:t>
            </a:r>
            <a:r>
              <a:rPr lang="fr-FR" dirty="0" err="1" smtClean="0"/>
              <a:t>chain</a:t>
            </a:r>
            <a:r>
              <a:rPr lang="fr-FR" dirty="0" smtClean="0"/>
              <a:t> due to a </a:t>
            </a:r>
            <a:r>
              <a:rPr lang="fr-FR" dirty="0" err="1" smtClean="0"/>
              <a:t>number</a:t>
            </a:r>
            <a:r>
              <a:rPr lang="fr-FR" dirty="0" smtClean="0"/>
              <a:t> of challenges </a:t>
            </a:r>
            <a:r>
              <a:rPr lang="fr-FR" dirty="0" err="1" smtClean="0"/>
              <a:t>such</a:t>
            </a:r>
            <a:r>
              <a:rPr lang="fr-FR" dirty="0" smtClean="0"/>
              <a:t> as the </a:t>
            </a:r>
            <a:r>
              <a:rPr lang="fr-FR" dirty="0" err="1" smtClean="0"/>
              <a:t>heterogeneity</a:t>
            </a:r>
            <a:r>
              <a:rPr lang="fr-FR" dirty="0" smtClean="0"/>
              <a:t> of formats (XML, CSV, Excel, PDF, Shape Files), the </a:t>
            </a:r>
            <a:r>
              <a:rPr lang="fr-FR" dirty="0" err="1" smtClean="0"/>
              <a:t>variety</a:t>
            </a:r>
            <a:r>
              <a:rPr lang="fr-FR" dirty="0" smtClean="0"/>
              <a:t> of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(API, </a:t>
            </a:r>
            <a:r>
              <a:rPr lang="fr-FR" dirty="0" err="1" smtClean="0"/>
              <a:t>database</a:t>
            </a:r>
            <a:r>
              <a:rPr lang="fr-FR" dirty="0" smtClean="0"/>
              <a:t>, dump) and the </a:t>
            </a:r>
            <a:r>
              <a:rPr lang="fr-FR" dirty="0" err="1" smtClean="0"/>
              <a:t>lack</a:t>
            </a:r>
            <a:r>
              <a:rPr lang="fr-FR" dirty="0" smtClean="0"/>
              <a:t> of nomenclature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enable</a:t>
            </a:r>
            <a:r>
              <a:rPr lang="fr-FR" dirty="0" smtClean="0"/>
              <a:t> to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re-use</a:t>
            </a:r>
            <a:r>
              <a:rPr lang="fr-FR" dirty="0" smtClean="0"/>
              <a:t> and </a:t>
            </a:r>
            <a:r>
              <a:rPr lang="fr-FR" dirty="0" err="1" smtClean="0"/>
              <a:t>interconnect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 smtClean="0"/>
              <a:t>. In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thesis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explore how </a:t>
            </a:r>
            <a:r>
              <a:rPr lang="fr-FR" dirty="0" err="1" smtClean="0"/>
              <a:t>semantic</a:t>
            </a:r>
            <a:r>
              <a:rPr lang="fr-FR" dirty="0" smtClean="0"/>
              <a:t> web technologies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tackle</a:t>
            </a:r>
            <a:r>
              <a:rPr lang="fr-FR" dirty="0" smtClean="0"/>
              <a:t> the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 the </a:t>
            </a:r>
            <a:r>
              <a:rPr lang="fr-FR" dirty="0" err="1" smtClean="0"/>
              <a:t>integration</a:t>
            </a:r>
            <a:r>
              <a:rPr lang="fr-FR" dirty="0" smtClean="0"/>
              <a:t> and </a:t>
            </a:r>
            <a:r>
              <a:rPr lang="fr-FR" dirty="0" err="1" smtClean="0"/>
              <a:t>consumption</a:t>
            </a:r>
            <a:r>
              <a:rPr lang="fr-FR" dirty="0" smtClean="0"/>
              <a:t> of </a:t>
            </a:r>
            <a:r>
              <a:rPr lang="fr-FR" dirty="0" err="1" smtClean="0"/>
              <a:t>geo</a:t>
            </a:r>
            <a:r>
              <a:rPr lang="fr-FR" dirty="0" smtClean="0"/>
              <a:t>-spatial data.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5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picture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relationships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implemented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geom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geometry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ignf</a:t>
            </a:r>
            <a:r>
              <a:rPr lang="fr-FR" baseline="0" dirty="0" smtClean="0"/>
              <a:t> for CRS, topo for </a:t>
            </a:r>
            <a:r>
              <a:rPr lang="fr-FR" baseline="0" dirty="0" err="1" smtClean="0"/>
              <a:t>topographic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entities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geofla</a:t>
            </a:r>
            <a:r>
              <a:rPr lang="fr-FR" baseline="0" dirty="0" smtClean="0"/>
              <a:t> for administrative </a:t>
            </a:r>
            <a:r>
              <a:rPr lang="fr-FR" baseline="0" dirty="0" err="1" smtClean="0"/>
              <a:t>units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workflow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vocabularies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transforming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datasets</a:t>
            </a:r>
            <a:r>
              <a:rPr lang="fr-FR" baseline="0" dirty="0" smtClean="0"/>
              <a:t> in 4 -5 stars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Datalift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8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9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Explain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to have RDF data.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visualize</a:t>
            </a:r>
            <a:r>
              <a:rPr lang="fr-FR" baseline="0" dirty="0" smtClean="0"/>
              <a:t> the triples.</a:t>
            </a:r>
          </a:p>
          <a:p>
            <a:r>
              <a:rPr lang="fr-FR" baseline="0" dirty="0" smtClean="0"/>
              <a:t>* </a:t>
            </a:r>
            <a:r>
              <a:rPr lang="fr-FR" baseline="0" dirty="0" err="1" smtClean="0"/>
              <a:t>Prepare</a:t>
            </a:r>
            <a:r>
              <a:rPr lang="fr-FR" baseline="0" dirty="0" smtClean="0"/>
              <a:t> transition for the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section (types of </a:t>
            </a:r>
            <a:r>
              <a:rPr lang="fr-FR" baseline="0" dirty="0" err="1" smtClean="0"/>
              <a:t>visualizations</a:t>
            </a:r>
            <a:r>
              <a:rPr lang="fr-FR" baseline="0" dirty="0" smtClean="0"/>
              <a:t>, the DVIA model and </a:t>
            </a:r>
            <a:r>
              <a:rPr lang="fr-FR" baseline="0" dirty="0" err="1" smtClean="0"/>
              <a:t>LDVizWiz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0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9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lead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creating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3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0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4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4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07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53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9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2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5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9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33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5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55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58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90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0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62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00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1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41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a,Ob</a:t>
            </a:r>
            <a:r>
              <a:rPr lang="es-ES" dirty="0" smtClean="0">
                <a:effectLst/>
              </a:rPr>
              <a:t> ⇒l2 p: </a:t>
            </a:r>
            <a:r>
              <a:rPr lang="es-ES" dirty="0" err="1" smtClean="0">
                <a:effectLst/>
              </a:rPr>
              <a:t>if</a:t>
            </a:r>
            <a:r>
              <a:rPr lang="es-ES" dirty="0" smtClean="0">
                <a:effectLst/>
              </a:rPr>
              <a:t> a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the</a:t>
            </a:r>
            <a:r>
              <a:rPr lang="es-ES" dirty="0" smtClean="0">
                <a:effectLst/>
              </a:rPr>
              <a:t> case and b </a:t>
            </a:r>
            <a:r>
              <a:rPr lang="es-ES" dirty="0" err="1" smtClean="0">
                <a:effectLst/>
              </a:rPr>
              <a:t>is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obligatory</a:t>
            </a:r>
            <a:r>
              <a:rPr lang="es-ES" dirty="0" smtClean="0">
                <a:effectLst/>
              </a:rPr>
              <a:t>, </a:t>
            </a:r>
            <a:r>
              <a:rPr lang="es-ES" dirty="0" err="1" smtClean="0">
                <a:effectLst/>
              </a:rPr>
              <a:t>then</a:t>
            </a:r>
            <a:r>
              <a:rPr lang="es-ES" dirty="0" smtClean="0">
                <a:effectLst/>
              </a:rPr>
              <a:t> </a:t>
            </a:r>
            <a:r>
              <a:rPr lang="es-ES" dirty="0" err="1" smtClean="0">
                <a:effectLst/>
              </a:rPr>
              <a:t>Op</a:t>
            </a:r>
            <a:endParaRPr lang="es-ES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>
                <a:effectLst/>
              </a:rPr>
              <a:t>holds</a:t>
            </a:r>
            <a:r>
              <a:rPr lang="es-ES" dirty="0" smtClean="0">
                <a:effectLst/>
              </a:rPr>
              <a:t> in </a:t>
            </a:r>
            <a:r>
              <a:rPr lang="es-ES" dirty="0" err="1" smtClean="0">
                <a:effectLst/>
              </a:rPr>
              <a:t>license</a:t>
            </a:r>
            <a:r>
              <a:rPr lang="es-ES" dirty="0" smtClean="0">
                <a:effectLst/>
              </a:rPr>
              <a:t> l2.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2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51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Calibri" charset="0"/>
              </a:rPr>
              <a:t>Files </a:t>
            </a:r>
            <a:r>
              <a:rPr lang="fr-FR" dirty="0" err="1" smtClean="0">
                <a:latin typeface="Calibri" charset="0"/>
              </a:rPr>
              <a:t>available</a:t>
            </a:r>
            <a:r>
              <a:rPr lang="fr-FR" dirty="0" smtClean="0">
                <a:latin typeface="Calibri" charset="0"/>
              </a:rPr>
              <a:t> in SHP, </a:t>
            </a:r>
            <a:r>
              <a:rPr lang="fr-FR" dirty="0" err="1" smtClean="0">
                <a:latin typeface="Calibri" charset="0"/>
              </a:rPr>
              <a:t>pdf</a:t>
            </a:r>
            <a:r>
              <a:rPr lang="fr-FR" dirty="0" smtClean="0">
                <a:latin typeface="Calibri" charset="0"/>
              </a:rPr>
              <a:t> </a:t>
            </a:r>
          </a:p>
          <a:p>
            <a:r>
              <a:rPr lang="fr-FR" dirty="0" smtClean="0">
                <a:latin typeface="Calibri" charset="0"/>
              </a:rPr>
              <a:t>Information </a:t>
            </a:r>
            <a:r>
              <a:rPr lang="fr-FR" dirty="0" err="1" smtClean="0">
                <a:latin typeface="Calibri" charset="0"/>
              </a:rPr>
              <a:t>overlap</a:t>
            </a:r>
            <a:r>
              <a:rPr lang="fr-FR" dirty="0" smtClean="0">
                <a:latin typeface="Calibri" charset="0"/>
              </a:rPr>
              <a:t> in </a:t>
            </a:r>
            <a:r>
              <a:rPr lang="fr-FR" dirty="0" err="1" smtClean="0">
                <a:latin typeface="Calibri" charset="0"/>
              </a:rPr>
              <a:t>different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products</a:t>
            </a:r>
            <a:r>
              <a:rPr lang="fr-FR" dirty="0" smtClean="0">
                <a:latin typeface="Calibri" charset="0"/>
              </a:rPr>
              <a:t>, </a:t>
            </a:r>
            <a:r>
              <a:rPr lang="fr-FR" dirty="0" err="1" smtClean="0">
                <a:latin typeface="Calibri" charset="0"/>
              </a:rPr>
              <a:t>sometimes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referring</a:t>
            </a:r>
            <a:r>
              <a:rPr lang="fr-FR" dirty="0" smtClean="0">
                <a:latin typeface="Calibri" charset="0"/>
              </a:rPr>
              <a:t> to the </a:t>
            </a:r>
            <a:r>
              <a:rPr lang="fr-FR" dirty="0" err="1" smtClean="0">
                <a:latin typeface="Calibri" charset="0"/>
              </a:rPr>
              <a:t>same</a:t>
            </a:r>
            <a:r>
              <a:rPr lang="fr-FR" dirty="0" smtClean="0">
                <a:latin typeface="Calibri" charset="0"/>
              </a:rPr>
              <a:t> « real world »  concepts.</a:t>
            </a:r>
          </a:p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9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01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75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0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Mrs.</a:t>
            </a:r>
            <a:r>
              <a:rPr lang="fr-FR" baseline="0" dirty="0" smtClean="0"/>
              <a:t> Globe and  Mr. Cube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87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9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5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Geo-Spatial Government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resources.esri.com/help/9.3/arcgisserver/apis/rest/pcs.htm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8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ordnancesurvey.co.uk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hyperlink" Target="http://geovocab.org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f.fr/def/geometrie" TargetMode="Externa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hyperlink" Target="http://data.ignf.fr/def/ingf" TargetMode="External"/><Relationship Id="rId6" Type="http://schemas.openxmlformats.org/officeDocument/2006/relationships/hyperlink" Target="http://data.ign.fr/id/ignf/crs/NTFLAMB2E" TargetMode="External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2.emf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ign.fr/geofla" TargetMode="External"/><Relationship Id="rId5" Type="http://schemas.openxmlformats.org/officeDocument/2006/relationships/hyperlink" Target="http://data.ign.fr/topo" TargetMode="External"/><Relationship Id="rId6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iki.dbpedia.org/Datasets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://www.eurecom.fr/~atemezin/work/frenchLOD.svg" TargetMode="External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opendatacommunities.org/id/county-council/hampshire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appsforeurope.eu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emf"/><Relationship Id="rId7" Type="http://schemas.openxmlformats.org/officeDocument/2006/relationships/hyperlink" Target="https://github.com/mmlab/AppsForX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5" Type="http://schemas.openxmlformats.org/officeDocument/2006/relationships/hyperlink" Target="http://semantics.eurecom.fr/datalift/PerfectSchool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semantics.eurecom.fr/datalift/GeoRDFviz/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e-culture.multimedian.nl/ns/interface/" TargetMode="External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lte-projects.umd.edu/Oliv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hub.com/pyvandenbussche/sparqles/blob/master/endpoints.json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data.lirmm.fr/ontologies/chart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8.png"/><Relationship Id="rId6" Type="http://schemas.openxmlformats.org/officeDocument/2006/relationships/hyperlink" Target="http://semantics.eurecom.fr/datalift/rdfViz/apps/" TargetMode="External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5.png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8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http://lod-cloud.net/versions/2014-08-30/" TargetMode="External"/><Relationship Id="rId8" Type="http://schemas.openxmlformats.org/officeDocument/2006/relationships/hyperlink" Target="http://lod-cloud.net/" TargetMode="External"/><Relationship Id="rId9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2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2003/06/sw-vocab-status/ns%23:term_status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7.emf"/><Relationship Id="rId5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8.png"/><Relationship Id="rId5" Type="http://schemas.openxmlformats.org/officeDocument/2006/relationships/hyperlink" Target="http://purl.org/NET/rdflicense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mementoweb.org/guide/rfc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w3.org/TR/ld-bp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6" Type="http://schemas.openxmlformats.org/officeDocument/2006/relationships/image" Target="../media/image71.jpg"/><Relationship Id="rId7" Type="http://schemas.openxmlformats.org/officeDocument/2006/relationships/hyperlink" Target="mailto:mll.sabatino@gmail.com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hyperlink" Target="http://purl.org/dc/terms/" TargetMode="External"/><Relationship Id="rId7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3400" dirty="0" smtClean="0">
                <a:solidFill>
                  <a:schemeClr val="accent2"/>
                </a:solidFill>
              </a:rPr>
              <a:t>Publishing and Consuming </a:t>
            </a:r>
            <a:r>
              <a:rPr lang="en-US" sz="3400" dirty="0" smtClean="0">
                <a:solidFill>
                  <a:schemeClr val="accent2"/>
                </a:solidFill>
              </a:rPr>
              <a:t>Geo-spatial and</a:t>
            </a:r>
            <a:r>
              <a:rPr lang="en-US" sz="3400" dirty="0" smtClean="0">
                <a:solidFill>
                  <a:schemeClr val="accent2"/>
                </a:solidFill>
              </a:rPr>
              <a:t> </a:t>
            </a:r>
            <a:r>
              <a:rPr lang="en-US" sz="3400" dirty="0" smtClean="0">
                <a:solidFill>
                  <a:schemeClr val="accent2"/>
                </a:solidFill>
              </a:rPr>
              <a:t>Government </a:t>
            </a:r>
            <a:r>
              <a:rPr lang="en-US" sz="3400" dirty="0" smtClean="0">
                <a:solidFill>
                  <a:schemeClr val="accent2"/>
                </a:solidFill>
              </a:rPr>
              <a:t>Data on the Semantic Web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115615" y="4154028"/>
            <a:ext cx="7549988" cy="1129157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503329" y="5713955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810534" y="4331871"/>
            <a:ext cx="855069" cy="1298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4106" y="5808416"/>
            <a:ext cx="5177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Supervisor:</a:t>
            </a:r>
          </a:p>
          <a:p>
            <a:r>
              <a:rPr lang="en-US" dirty="0"/>
              <a:t>Dr. </a:t>
            </a:r>
            <a:r>
              <a:rPr lang="en-US" dirty="0" err="1"/>
              <a:t>Raphaël</a:t>
            </a:r>
            <a:r>
              <a:rPr lang="en-US" dirty="0"/>
              <a:t> </a:t>
            </a:r>
            <a:r>
              <a:rPr lang="en-US" dirty="0" err="1"/>
              <a:t>Troncy</a:t>
            </a:r>
            <a:r>
              <a:rPr lang="en-US" dirty="0"/>
              <a:t>, MM Department, </a:t>
            </a:r>
            <a:r>
              <a:rPr lang="en-US" dirty="0" err="1"/>
              <a:t>Eurecom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Coordinate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Systems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(CRS)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152" y="995303"/>
            <a:ext cx="8209607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representation of the locations of geographic features within a common geographic framework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Each CRS is defined by its measurement framework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Geographic: spherical coordinates (unit: decimal degrees)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Additional measurement properties: ellipsoid, datum, standard parallels, central meridians, etc.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Situation: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4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161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CRS in France (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Metropolitan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+ </a:t>
            </a:r>
            <a:r>
              <a:rPr lang="fr-FR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overseas</a:t>
            </a:r>
            <a:r>
              <a:rPr lang="fr-FR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5576" y="1183410"/>
            <a:ext cx="9577064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smtClean="0"/>
              <a:t>10 CRSs coverage (mostly RGF93)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10 projections (mostly used Lambert93)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/>
              <a:t>3 different frameworks</a:t>
            </a:r>
          </a:p>
        </p:txBody>
      </p:sp>
      <p:pic>
        <p:nvPicPr>
          <p:cNvPr id="17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 rot="667190">
            <a:off x="4036969" y="3186330"/>
            <a:ext cx="5253267" cy="3107186"/>
          </a:xfrm>
        </p:spPr>
      </p:pic>
      <p:sp>
        <p:nvSpPr>
          <p:cNvPr id="18" name="Rettangolo 3"/>
          <p:cNvSpPr/>
          <p:nvPr/>
        </p:nvSpPr>
        <p:spPr>
          <a:xfrm>
            <a:off x="755576" y="3340728"/>
            <a:ext cx="3391117" cy="830997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2400" dirty="0" err="1" smtClean="0"/>
              <a:t>The</a:t>
            </a:r>
            <a:r>
              <a:rPr lang="es-ES" sz="2400" dirty="0" smtClean="0"/>
              <a:t> Web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used</a:t>
            </a:r>
            <a:r>
              <a:rPr lang="es-ES" sz="2400" dirty="0" smtClean="0"/>
              <a:t> WGS84</a:t>
            </a:r>
            <a:endParaRPr lang="es-ES" sz="2400" b="1" dirty="0"/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07504" y="4579317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 err="1" smtClean="0">
                <a:solidFill>
                  <a:schemeClr val="bg1"/>
                </a:solidFill>
              </a:rPr>
              <a:t>Publishers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need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converters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for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their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geodata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Converters</a:t>
            </a:r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and Limitations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 3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62057">
            <a:off x="4966475" y="3629316"/>
            <a:ext cx="4191205" cy="265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25400"/>
          </a:effectLst>
        </p:spPr>
      </p:pic>
      <p:pic>
        <p:nvPicPr>
          <p:cNvPr id="14" name="Image 3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321068">
            <a:off x="6953464" y="791157"/>
            <a:ext cx="2508676" cy="219893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755576" y="1183410"/>
            <a:ext cx="6306502" cy="1494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dirty="0" err="1"/>
              <a:t>Circé</a:t>
            </a:r>
            <a:r>
              <a:rPr lang="en-US" sz="2400" kern="0" dirty="0" smtClean="0"/>
              <a:t>: A Converter Software from IGN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Allows conversion between some France CRSs to WGS84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/>
              <a:t>Closed Source, No open service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55637" y="2836093"/>
            <a:ext cx="8208714" cy="169277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Existing Web tools </a:t>
            </a:r>
            <a:r>
              <a:rPr lang="en-US" sz="2400" kern="0" dirty="0" smtClean="0"/>
              <a:t>(</a:t>
            </a:r>
            <a:r>
              <a:rPr lang="en-US" sz="2400" kern="0" dirty="0"/>
              <a:t>e.g., </a:t>
            </a:r>
            <a:r>
              <a:rPr lang="en-US" sz="2400" b="1" kern="0" dirty="0">
                <a:hlinkClick r:id="rId6"/>
              </a:rPr>
              <a:t>world coordinate converter</a:t>
            </a:r>
            <a:r>
              <a:rPr lang="en-US" sz="2400" kern="0" dirty="0"/>
              <a:t>)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No open service, closed </a:t>
            </a:r>
            <a:r>
              <a:rPr lang="en-US" sz="2000" kern="0" dirty="0" smtClean="0"/>
              <a:t>source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Converting algorithms don’t usually map to any national mapping authority.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endParaRPr lang="en-US" sz="2000" kern="0" dirty="0"/>
          </a:p>
        </p:txBody>
      </p:sp>
      <p:sp>
        <p:nvSpPr>
          <p:cNvPr id="6" name="Rettangolo 5"/>
          <p:cNvSpPr/>
          <p:nvPr/>
        </p:nvSpPr>
        <p:spPr>
          <a:xfrm>
            <a:off x="227997" y="4221088"/>
            <a:ext cx="7080307" cy="175432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n-US" sz="2400" b="1" kern="0" dirty="0"/>
              <a:t>Contribution: a web based service to perform conversion between various CRSs. </a:t>
            </a:r>
          </a:p>
          <a:p>
            <a:pPr marL="800100" lvl="1" indent="-342900">
              <a:buClr>
                <a:srgbClr val="195711"/>
              </a:buClr>
              <a:buFont typeface="Wingdings" panose="05000000000000000000" pitchFamily="2" charset="2"/>
              <a:buChar char="Ø"/>
            </a:pPr>
            <a:r>
              <a:rPr lang="en-US" sz="2000" kern="0" dirty="0"/>
              <a:t>The integration of such a converter can ease the process of the publishing different types of geometries on the web regardless of their Coordinates systems.</a:t>
            </a:r>
          </a:p>
        </p:txBody>
      </p:sp>
    </p:spTree>
    <p:extLst>
      <p:ext uri="{BB962C8B-B14F-4D97-AF65-F5344CB8AC3E}">
        <p14:creationId xmlns:p14="http://schemas.microsoft.com/office/powerpoint/2010/main" val="2897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" descr="UIconver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7"/>
          <a:stretch/>
        </p:blipFill>
        <p:spPr>
          <a:xfrm>
            <a:off x="4572000" y="3741686"/>
            <a:ext cx="4392488" cy="22799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21" name="Marcador de contenido 11"/>
          <p:cNvSpPr txBox="1">
            <a:spLocks/>
          </p:cNvSpPr>
          <p:nvPr/>
        </p:nvSpPr>
        <p:spPr bwMode="auto">
          <a:xfrm>
            <a:off x="539750" y="4024425"/>
            <a:ext cx="4176266" cy="136735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25A0E"/>
              </a:buClr>
            </a:pPr>
            <a:r>
              <a:rPr lang="es-ES" sz="2400" dirty="0" smtClean="0"/>
              <a:t>WGS 84 &lt;–&gt; Lambert 93</a:t>
            </a:r>
          </a:p>
          <a:p>
            <a:pPr>
              <a:buClr>
                <a:srgbClr val="125A0E"/>
              </a:buClr>
            </a:pPr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Developing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 REST converter service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9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483412"/>
              </p:ext>
            </p:extLst>
          </p:nvPr>
        </p:nvGraphicFramePr>
        <p:xfrm>
          <a:off x="1258391" y="1043137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39750" y="5379960"/>
            <a:ext cx="4176266" cy="830997"/>
          </a:xfrm>
          <a:prstGeom prst="rect">
            <a:avLst/>
          </a:prstGeom>
          <a:gradFill>
            <a:gsLst>
              <a:gs pos="0">
                <a:srgbClr val="195711"/>
              </a:gs>
              <a:gs pos="100000">
                <a:srgbClr val="258119"/>
              </a:gs>
              <a:gs pos="100000">
                <a:srgbClr val="195711"/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chemeClr val="bg1"/>
                </a:solidFill>
              </a:rPr>
              <a:t>GOOD </a:t>
            </a:r>
            <a:r>
              <a:rPr lang="es-ES" sz="2400" b="1" dirty="0">
                <a:solidFill>
                  <a:schemeClr val="bg1"/>
                </a:solidFill>
              </a:rPr>
              <a:t>accuracy</a:t>
            </a:r>
            <a:r>
              <a:rPr lang="es-ES" sz="2400" dirty="0">
                <a:solidFill>
                  <a:schemeClr val="bg1"/>
                </a:solidFill>
              </a:rPr>
              <a:t>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77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Vocabularies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Features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82414" y="908720"/>
            <a:ext cx="9406209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No semantics at all!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SKOS </a:t>
            </a:r>
            <a:r>
              <a:rPr lang="en-US" dirty="0">
                <a:latin typeface="Eurostile LT Std" charset="0"/>
              </a:rPr>
              <a:t>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>
              <a:buClr>
                <a:srgbClr val="258119"/>
              </a:buClr>
            </a:pPr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 smtClean="0">
                <a:latin typeface="Courier New" charset="0"/>
                <a:cs typeface="Courier New" charset="0"/>
              </a:rPr>
              <a:t>skos:conceptScheme</a:t>
            </a:r>
            <a:r>
              <a:rPr lang="en-US" dirty="0" smtClean="0">
                <a:latin typeface="Courier New" charset="0"/>
                <a:cs typeface="Courier New" charset="0"/>
              </a:rPr>
              <a:t>, </a:t>
            </a:r>
            <a:r>
              <a:rPr lang="en-US" dirty="0" smtClean="0">
                <a:latin typeface="Eurostile LT Std" charset="0"/>
              </a:rPr>
              <a:t>codes </a:t>
            </a:r>
            <a:r>
              <a:rPr lang="en-US" dirty="0">
                <a:latin typeface="Eurostile LT Std" charset="0"/>
              </a:rPr>
              <a:t>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endParaRPr lang="en-US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dirty="0" smtClean="0">
                <a:latin typeface="Eurostile LT Std" charset="0"/>
              </a:rPr>
              <a:t>Domain </a:t>
            </a:r>
            <a:r>
              <a:rPr lang="en-US" dirty="0">
                <a:latin typeface="Eurostile LT Std" charset="0"/>
              </a:rPr>
              <a:t>specific ontologies (</a:t>
            </a:r>
            <a:r>
              <a:rPr lang="en-US" dirty="0">
                <a:latin typeface="Eurostile LT Std" charset="0"/>
                <a:hlinkClick r:id="rId4"/>
              </a:rPr>
              <a:t>OrdS</a:t>
            </a:r>
            <a:r>
              <a:rPr lang="en-US" dirty="0">
                <a:latin typeface="Eurostile LT Std" charset="0"/>
              </a:rPr>
              <a:t>, </a:t>
            </a:r>
            <a:r>
              <a:rPr lang="en-US" dirty="0" err="1">
                <a:latin typeface="Eurostile LT Std" charset="0"/>
              </a:rPr>
              <a:t>GeoLD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Interconnected subdomain ontologies (transport, </a:t>
            </a:r>
          </a:p>
          <a:p>
            <a:pPr marL="457200" lvl="1" indent="0">
              <a:buClr>
                <a:srgbClr val="195711"/>
              </a:buClr>
              <a:buNone/>
            </a:pPr>
            <a:r>
              <a:rPr lang="en-US" dirty="0">
                <a:latin typeface="Eurostile LT Std" charset="0"/>
              </a:rPr>
              <a:t>hydrography, etc.) </a:t>
            </a:r>
          </a:p>
          <a:p>
            <a:pPr>
              <a:buClr>
                <a:srgbClr val="195711"/>
              </a:buClr>
            </a:pPr>
            <a:r>
              <a:rPr lang="en-US" sz="2700" dirty="0">
                <a:latin typeface="Eurostile LT Std" charset="0"/>
              </a:rPr>
              <a:t>Data driven ontologies (LGD, </a:t>
            </a:r>
            <a:r>
              <a:rPr lang="en-US" sz="2700" dirty="0" err="1">
                <a:latin typeface="Eurostile LT Std" charset="0"/>
              </a:rPr>
              <a:t>GeOnto</a:t>
            </a:r>
            <a:r>
              <a:rPr lang="en-US" sz="27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Many classes</a:t>
            </a:r>
          </a:p>
          <a:p>
            <a:pPr marL="457200" lvl="1" indent="0">
              <a:buClr>
                <a:srgbClr val="258119"/>
              </a:buClr>
              <a:buNone/>
            </a:pPr>
            <a:endParaRPr lang="en-US" sz="280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eom_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5" y="1080406"/>
            <a:ext cx="3184800" cy="2459730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Geometry: State of the Art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152" y="1082954"/>
            <a:ext cx="8382173" cy="5329237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 (</a:t>
            </a:r>
            <a:r>
              <a:rPr lang="en-US" sz="2400" dirty="0" err="1">
                <a:latin typeface="Eurostile LT Std" charset="0"/>
              </a:rPr>
              <a:t>lat</a:t>
            </a:r>
            <a:r>
              <a:rPr lang="en-US" sz="2400" dirty="0">
                <a:latin typeface="Eurostile LT Std" charset="0"/>
              </a:rPr>
              <a:t>/long)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WGS 84 vocabulary described by W3C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Rectangle (</a:t>
            </a: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bounding box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)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Geopolitical Vocabulary (FAO)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Points in a List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Sequence of points (</a:t>
            </a:r>
            <a:r>
              <a:rPr lang="en-US" sz="2000" dirty="0" err="1">
                <a:latin typeface="Eurostile LT Std" charset="0"/>
              </a:rPr>
              <a:t>LinkedGeoData</a:t>
            </a:r>
            <a:r>
              <a:rPr lang="en-US" sz="2000" dirty="0">
                <a:latin typeface="Eurostile LT Std" charset="0"/>
              </a:rPr>
              <a:t>)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An object is </a:t>
            </a:r>
            <a:r>
              <a:rPr lang="ja-JP" altLang="en-US" sz="2000" dirty="0">
                <a:latin typeface="Eurostile LT Std" charset="0"/>
              </a:rPr>
              <a:t>“</a:t>
            </a:r>
            <a:r>
              <a:rPr lang="en-US" sz="2000" i="1" dirty="0" err="1">
                <a:latin typeface="Eurostile LT Std" charset="0"/>
              </a:rPr>
              <a:t>formedBy</a:t>
            </a:r>
            <a:r>
              <a:rPr lang="ja-JP" altLang="en-US" sz="2000" dirty="0">
                <a:latin typeface="Eurostile LT Std" charset="0"/>
              </a:rPr>
              <a:t>”</a:t>
            </a:r>
            <a:r>
              <a:rPr lang="en-US" sz="2000" dirty="0">
                <a:latin typeface="Eurostile LT Std" charset="0"/>
              </a:rPr>
              <a:t> a </a:t>
            </a:r>
            <a:r>
              <a:rPr lang="en-US" sz="2000" dirty="0" err="1">
                <a:latin typeface="Eurostile LT Std" charset="0"/>
              </a:rPr>
              <a:t>ListOfPoints</a:t>
            </a:r>
            <a:r>
              <a:rPr lang="en-US" sz="2000" dirty="0">
                <a:latin typeface="Eurostile LT Std" charset="0"/>
              </a:rPr>
              <a:t> (GeoLinkedData.es)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Literals (GML </a:t>
            </a:r>
            <a:r>
              <a:rPr lang="en-US" sz="2400" dirty="0" err="1">
                <a:latin typeface="Eurostile LT Std" charset="0"/>
              </a:rPr>
              <a:t>datatype</a:t>
            </a:r>
            <a:r>
              <a:rPr lang="en-US" sz="2400" dirty="0">
                <a:latin typeface="Eurostile LT Std" charset="0"/>
              </a:rPr>
              <a:t> in RDF)</a:t>
            </a:r>
            <a:endParaRPr lang="en-US" sz="2000" dirty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Ordnance Survey (UK)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More structured representation of complex geometry</a:t>
            </a:r>
          </a:p>
          <a:p>
            <a:pPr lvl="1">
              <a:buClr>
                <a:srgbClr val="195711"/>
              </a:buClr>
            </a:pPr>
            <a:r>
              <a:rPr lang="en-US" sz="2000" dirty="0" err="1">
                <a:latin typeface="Eurostile LT Std" charset="0"/>
              </a:rPr>
              <a:t>NeoGeo</a:t>
            </a:r>
            <a:r>
              <a:rPr lang="en-US" sz="2000" dirty="0">
                <a:latin typeface="Eurostile LT Std" charset="0"/>
              </a:rPr>
              <a:t> Vocabulary (</a:t>
            </a:r>
            <a:r>
              <a:rPr lang="en-US" sz="2000" dirty="0" err="1">
                <a:latin typeface="Eurostile LT Std" charset="0"/>
              </a:rPr>
              <a:t>GeoVocamp</a:t>
            </a:r>
            <a:r>
              <a:rPr lang="en-US" sz="2000" dirty="0">
                <a:latin typeface="Eurostile LT Std" charset="0"/>
              </a:rPr>
              <a:t>), </a:t>
            </a:r>
            <a:r>
              <a:rPr lang="en-US" sz="2000" b="1" dirty="0">
                <a:latin typeface="Eurostile LT Std" charset="0"/>
                <a:hlinkClick r:id="rId5"/>
              </a:rPr>
              <a:t>http://geovocab.org/</a:t>
            </a:r>
            <a:endParaRPr lang="en-US" sz="2000" b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3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Reusing Existing Ontologies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1222898"/>
            <a:ext cx="8642350" cy="4786313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Obtained from NLP tools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Classes in French</a:t>
            </a:r>
          </a:p>
          <a:p>
            <a:pPr lvl="1">
              <a:buClr>
                <a:srgbClr val="195711"/>
              </a:buClr>
            </a:pPr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No </a:t>
            </a:r>
            <a:r>
              <a:rPr lang="en-US" dirty="0" err="1">
                <a:latin typeface="Courier New" charset="0"/>
                <a:cs typeface="Courier New" charset="0"/>
              </a:rPr>
              <a:t>rdfs:comments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dirty="0">
                <a:solidFill>
                  <a:srgbClr val="008000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pPr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>
              <a:buClr>
                <a:srgbClr val="195711"/>
              </a:buClr>
            </a:pPr>
            <a:r>
              <a:rPr lang="en-US" dirty="0">
                <a:latin typeface="Eurostile LT Std" charset="0"/>
              </a:rPr>
              <a:t>Need for alignment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" r="1"/>
          <a:stretch/>
        </p:blipFill>
        <p:spPr bwMode="auto">
          <a:xfrm>
            <a:off x="5868144" y="2223111"/>
            <a:ext cx="3273524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17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Aligning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GeOnto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with existing Ontologies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55576" y="1071301"/>
            <a:ext cx="8393661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Alignment of </a:t>
            </a:r>
            <a:r>
              <a:rPr lang="en-US" sz="2400" kern="0" dirty="0" err="1" smtClean="0">
                <a:latin typeface="Eurostile LT Std" charset="0"/>
              </a:rPr>
              <a:t>GeOnto</a:t>
            </a:r>
            <a:r>
              <a:rPr lang="en-US" sz="2400" kern="0" dirty="0" smtClean="0">
                <a:latin typeface="Eurostile LT Std" charset="0"/>
              </a:rPr>
              <a:t> with 4 ontologies and 2 more simple taxonomies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LGD, </a:t>
            </a:r>
            <a:r>
              <a:rPr lang="en-US" sz="2000" kern="0" dirty="0" err="1" smtClean="0">
                <a:latin typeface="Eurostile LT Std" charset="0"/>
              </a:rPr>
              <a:t>DBpedia</a:t>
            </a:r>
            <a:r>
              <a:rPr lang="en-US" sz="2000" kern="0" dirty="0" smtClean="0">
                <a:latin typeface="Eurostile LT Std" charset="0"/>
              </a:rPr>
              <a:t>, Schema.org,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endParaRPr lang="en-US" sz="2000" kern="0" dirty="0" smtClean="0">
              <a:latin typeface="Eurostile LT Std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Foursquare, Google Places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Goal: finding </a:t>
            </a:r>
            <a:r>
              <a:rPr lang="en-US" sz="2400" kern="0" dirty="0" err="1" smtClean="0">
                <a:latin typeface="Courier New" charset="0"/>
                <a:cs typeface="Courier New" charset="0"/>
              </a:rPr>
              <a:t>owl:equivalentClass</a:t>
            </a:r>
            <a:endParaRPr lang="en-US" sz="2400" kern="0" dirty="0" smtClean="0">
              <a:latin typeface="Courier New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  <a:cs typeface="Courier New" charset="0"/>
              </a:rPr>
              <a:t>Tool : Silk framework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Metrics :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LevenshteinDistance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, 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Jaro</a:t>
            </a:r>
            <a:r>
              <a:rPr lang="en-US" sz="2000" kern="0" dirty="0" smtClean="0">
                <a:latin typeface="Courier New" charset="0"/>
                <a:cs typeface="Courier New" charset="0"/>
              </a:rPr>
              <a:t> 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Labels : @en des classes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Aggregation Function: Mean</a:t>
            </a:r>
          </a:p>
          <a:p>
            <a:pPr>
              <a:buClr>
                <a:srgbClr val="195711"/>
              </a:buClr>
            </a:pPr>
            <a:r>
              <a:rPr lang="en-US" sz="2400" kern="0" dirty="0" smtClean="0">
                <a:latin typeface="Eurostile LT Std" charset="0"/>
              </a:rPr>
              <a:t>Manual validation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For « </a:t>
            </a:r>
            <a:r>
              <a:rPr lang="en-US" sz="2000" kern="0" dirty="0" err="1" smtClean="0">
                <a:latin typeface="Courier New" charset="0"/>
                <a:cs typeface="Courier New" charset="0"/>
              </a:rPr>
              <a:t>rdfs:subClassOf</a:t>
            </a:r>
            <a:r>
              <a:rPr lang="en-US" sz="2000" kern="0" dirty="0" smtClean="0">
                <a:latin typeface="Eurostile LT Std" charset="0"/>
              </a:rPr>
              <a:t> »</a:t>
            </a:r>
          </a:p>
          <a:p>
            <a:pPr lvl="1">
              <a:buClr>
                <a:srgbClr val="195711"/>
              </a:buClr>
            </a:pPr>
            <a:r>
              <a:rPr lang="en-US" sz="2000" kern="0" dirty="0" smtClean="0">
                <a:latin typeface="Eurostile LT Std" charset="0"/>
              </a:rPr>
              <a:t>Specific alignments with </a:t>
            </a:r>
            <a:r>
              <a:rPr lang="en-US" sz="2000" kern="0" dirty="0" err="1" smtClean="0">
                <a:latin typeface="Eurostile LT Std" charset="0"/>
              </a:rPr>
              <a:t>GeoNames</a:t>
            </a:r>
            <a:r>
              <a:rPr lang="en-US" sz="2000" kern="0" dirty="0" smtClean="0">
                <a:latin typeface="Eurostile LT Std" charset="0"/>
              </a:rPr>
              <a:t> codes</a:t>
            </a:r>
            <a:endParaRPr lang="en-US" sz="2000" kern="0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 Alignment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Process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GeoNames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)– Results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5"/>
          <p:cNvSpPr>
            <a:spLocks noGrp="1"/>
          </p:cNvSpPr>
          <p:nvPr>
            <p:ph idx="1"/>
          </p:nvPr>
        </p:nvSpPr>
        <p:spPr>
          <a:xfrm>
            <a:off x="250825" y="5365346"/>
            <a:ext cx="4393183" cy="871942"/>
          </a:xfrm>
        </p:spPr>
        <p:txBody>
          <a:bodyPr/>
          <a:lstStyle/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High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precisions &gt; </a:t>
            </a:r>
            <a:r>
              <a:rPr lang="en-US" sz="2400" dirty="0">
                <a:solidFill>
                  <a:srgbClr val="195711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195711"/>
                </a:solidFill>
                <a:latin typeface="Eurostile LT Std" charset="0"/>
              </a:rPr>
              <a:t>%</a:t>
            </a:r>
            <a:r>
              <a:rPr lang="en-US" sz="2400" dirty="0" smtClean="0">
                <a:solidFill>
                  <a:schemeClr val="accent6"/>
                </a:solidFill>
                <a:latin typeface="Eurostile LT Std" charset="0"/>
              </a:rPr>
              <a:t> </a:t>
            </a:r>
            <a:endParaRPr lang="en-US" sz="2400" dirty="0">
              <a:solidFill>
                <a:schemeClr val="accent6"/>
              </a:solidFill>
              <a:latin typeface="Eurostile LT Std" charset="0"/>
            </a:endParaRPr>
          </a:p>
          <a:p>
            <a:pPr marL="0" indent="0">
              <a:buClr>
                <a:srgbClr val="195711"/>
              </a:buClr>
            </a:pPr>
            <a:r>
              <a:rPr lang="en-US" sz="2400" dirty="0" smtClean="0">
                <a:solidFill>
                  <a:srgbClr val="000000"/>
                </a:solidFill>
                <a:latin typeface="Eurostile LT Std" charset="0"/>
              </a:rPr>
              <a:t> BUT 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P(Schema.org)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%</a:t>
            </a:r>
            <a:endParaRPr lang="es-ES" dirty="0"/>
          </a:p>
        </p:txBody>
      </p:sp>
      <p:graphicFrame>
        <p:nvGraphicFramePr>
          <p:cNvPr id="16" name="Diagram 2"/>
          <p:cNvGraphicFramePr/>
          <p:nvPr>
            <p:extLst>
              <p:ext uri="{D42A27DB-BD31-4B8C-83A1-F6EECF244321}">
                <p14:modId xmlns:p14="http://schemas.microsoft.com/office/powerpoint/2010/main" val="1271473444"/>
              </p:ext>
            </p:extLst>
          </p:nvPr>
        </p:nvGraphicFramePr>
        <p:xfrm>
          <a:off x="4860032" y="1052736"/>
          <a:ext cx="4104456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564793"/>
              </p:ext>
            </p:extLst>
          </p:nvPr>
        </p:nvGraphicFramePr>
        <p:xfrm>
          <a:off x="250825" y="980729"/>
          <a:ext cx="4393183" cy="357665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64394"/>
                <a:gridCol w="1272605"/>
                <a:gridCol w="1656184"/>
              </a:tblGrid>
              <a:tr h="71220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#Classes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95711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237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153 (64.65%)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GeoNames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699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287 (41.06%)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41 (32.54%)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Schema.org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296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52 (17.57%)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LGD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1294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178 (13.76%)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Foursquare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359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46 (12.81%)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DBpedia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366</a:t>
                      </a:r>
                      <a:endParaRPr lang="en-US" sz="1800" noProof="0" dirty="0"/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42 (11.48%)</a:t>
                      </a:r>
                      <a:endParaRPr lang="en-US" sz="1800" noProof="0" dirty="0">
                        <a:solidFill>
                          <a:schemeClr val="accent6"/>
                        </a:solidFill>
                      </a:endParaRPr>
                    </a:p>
                  </a:txBody>
                  <a:tcPr marL="91445" marR="91445" marT="45707" marB="457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BCE1B9"/>
                    </a:solidFill>
                  </a:tcPr>
                </a:tc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5076056" y="5756237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Eurostile LT Std" charset="0"/>
              </a:rPr>
              <a:t>GeOnto</a:t>
            </a:r>
            <a:r>
              <a:rPr lang="en-US" dirty="0">
                <a:latin typeface="Eurostile LT Std" charset="0"/>
              </a:rPr>
              <a:t> entities are more specific to France</a:t>
            </a:r>
            <a:endParaRPr lang="en-GB" dirty="0"/>
          </a:p>
        </p:txBody>
      </p:sp>
      <p:sp>
        <p:nvSpPr>
          <p:cNvPr id="4" name="Freccia a destra 3"/>
          <p:cNvSpPr/>
          <p:nvPr/>
        </p:nvSpPr>
        <p:spPr bwMode="auto">
          <a:xfrm>
            <a:off x="4545611" y="5974918"/>
            <a:ext cx="432048" cy="380770"/>
          </a:xfrm>
          <a:prstGeom prst="rightArrow">
            <a:avLst>
              <a:gd name="adj1" fmla="val 39084"/>
              <a:gd name="adj2" fmla="val 36356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isoscele 1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Proposal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CheckList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for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3568" y="1158259"/>
            <a:ext cx="8460432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pPr>
              <a:buClr>
                <a:srgbClr val="195711"/>
              </a:buClr>
            </a:pPr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pPr>
              <a:buClr>
                <a:srgbClr val="195711"/>
              </a:buClr>
            </a:pPr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>
              <a:buClr>
                <a:srgbClr val="195711"/>
              </a:buClr>
            </a:pPr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</p:spTree>
    <p:extLst>
      <p:ext uri="{BB962C8B-B14F-4D97-AF65-F5344CB8AC3E}">
        <p14:creationId xmlns:p14="http://schemas.microsoft.com/office/powerpoint/2010/main" val="237193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openSp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2877">
            <a:off x="3431186" y="3876437"/>
            <a:ext cx="3333750" cy="1905000"/>
          </a:xfrm>
          <a:prstGeom prst="rect">
            <a:avLst/>
          </a:prstGeom>
        </p:spPr>
      </p:pic>
      <p:pic>
        <p:nvPicPr>
          <p:cNvPr id="2" name="Imagen 1" descr="uk-openda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67792">
            <a:off x="5335346" y="1908546"/>
            <a:ext cx="5136728" cy="3325939"/>
          </a:xfrm>
          <a:prstGeom prst="rect">
            <a:avLst/>
          </a:prstGeom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528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Open Government Data benefits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Transparency in decision making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Better governance or e-governance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Eco-system of added value application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Barriers and challenges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 Heterogeneity of data formats </a:t>
            </a:r>
            <a:endParaRPr lang="en-US" dirty="0" smtClean="0">
              <a:solidFill>
                <a:srgbClr val="FF6600"/>
              </a:solidFill>
            </a:endParaRP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Variety of access method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Lack of nomenclature</a:t>
            </a: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Thesis Context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11560" y="5219084"/>
            <a:ext cx="8320478" cy="12003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In this thesis we explore how Semantic Web technologies can be used for better integration and consu</a:t>
            </a:r>
            <a:r>
              <a:rPr lang="en-US" sz="2400" dirty="0" smtClean="0">
                <a:solidFill>
                  <a:schemeClr val="bg1"/>
                </a:solidFill>
              </a:rPr>
              <a:t>mption of geo-spatial data.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olo isoscele 16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Proposal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for complex Geometry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Marcador de contenido 3"/>
          <p:cNvSpPr>
            <a:spLocks noGrp="1"/>
          </p:cNvSpPr>
          <p:nvPr>
            <p:ph idx="1"/>
          </p:nvPr>
        </p:nvSpPr>
        <p:spPr>
          <a:xfrm>
            <a:off x="793194" y="1062435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s-ES" sz="2400" dirty="0" err="1" smtClean="0"/>
              <a:t>Extending</a:t>
            </a:r>
            <a:r>
              <a:rPr lang="es-ES" sz="2400" dirty="0" smtClean="0"/>
              <a:t> </a:t>
            </a:r>
            <a:r>
              <a:rPr lang="es-ES" sz="2400" b="0" dirty="0" smtClean="0"/>
              <a:t>and</a:t>
            </a:r>
            <a:r>
              <a:rPr lang="es-ES" sz="2400" dirty="0" smtClean="0"/>
              <a:t>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b="0" dirty="0" err="1" smtClean="0"/>
              <a:t>existing</a:t>
            </a:r>
            <a:r>
              <a:rPr lang="es-ES" sz="2400" b="0" dirty="0" smtClean="0"/>
              <a:t> </a:t>
            </a:r>
            <a:r>
              <a:rPr lang="es-ES" sz="2400" b="0" dirty="0" err="1" smtClean="0"/>
              <a:t>vocabularies</a:t>
            </a:r>
            <a:endParaRPr lang="es-ES" sz="2400" b="0" dirty="0" smtClean="0"/>
          </a:p>
          <a:p>
            <a:pPr marL="342900" lvl="1" indent="-342900">
              <a:spcBef>
                <a:spcPct val="50000"/>
              </a:spcBef>
              <a:buClr>
                <a:srgbClr val="195711"/>
              </a:buClr>
              <a:buFont typeface="Wingdings" pitchFamily="2" charset="2"/>
              <a:buChar char="§"/>
            </a:pP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n-US" b="1" dirty="0">
                <a:hlinkClick r:id="rId4"/>
              </a:rPr>
              <a:t>http://data.ignf.fr/def</a:t>
            </a:r>
            <a:r>
              <a:rPr lang="en-US" b="1" dirty="0" smtClean="0">
                <a:hlinkClick r:id="rId4"/>
              </a:rPr>
              <a:t>/geometrie</a:t>
            </a:r>
            <a:r>
              <a:rPr lang="en-US" b="1" dirty="0" smtClean="0"/>
              <a:t> </a:t>
            </a:r>
            <a:endParaRPr lang="en-US" b="1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6" name="ZoneTexte 3"/>
          <p:cNvSpPr txBox="1"/>
          <p:nvPr/>
        </p:nvSpPr>
        <p:spPr>
          <a:xfrm>
            <a:off x="233503" y="2728643"/>
            <a:ext cx="8064896" cy="353943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28575">
            <a:solidFill>
              <a:srgbClr val="195711"/>
            </a:solidFill>
          </a:ln>
          <a:effectLst>
            <a:outerShdw blurRad="635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14" name="Imagen 2" descr="geomet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3" y="2061194"/>
            <a:ext cx="3918082" cy="16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Associating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CRS to Geometries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2" descr="cnrs-looku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/>
          <a:stretch/>
        </p:blipFill>
        <p:spPr>
          <a:xfrm>
            <a:off x="366797" y="3760190"/>
            <a:ext cx="4627669" cy="2565400"/>
          </a:xfrm>
          <a:prstGeom prst="rect">
            <a:avLst/>
          </a:prstGeom>
        </p:spPr>
      </p:pic>
      <p:sp>
        <p:nvSpPr>
          <p:cNvPr id="18" name="Marcador de contenido 3"/>
          <p:cNvSpPr>
            <a:spLocks noGrp="1"/>
          </p:cNvSpPr>
          <p:nvPr>
            <p:ph idx="1"/>
          </p:nvPr>
        </p:nvSpPr>
        <p:spPr>
          <a:xfrm>
            <a:off x="810140" y="1040061"/>
            <a:ext cx="8642350" cy="5111750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A vocabulary for describing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Subset of ISO 19111 model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Available at </a:t>
            </a:r>
            <a:r>
              <a:rPr lang="en-US" sz="2000" dirty="0" smtClean="0">
                <a:hlinkClick r:id="rId5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pPr>
              <a:buClr>
                <a:srgbClr val="195711"/>
              </a:buClr>
            </a:pPr>
            <a:r>
              <a:rPr lang="en-US" sz="2400" dirty="0" smtClean="0"/>
              <a:t>A dataset for French CRS</a:t>
            </a:r>
          </a:p>
          <a:p>
            <a:pPr lvl="1">
              <a:buClr>
                <a:srgbClr val="195711"/>
              </a:buClr>
            </a:pPr>
            <a:r>
              <a:rPr lang="en-US" sz="2000" dirty="0" smtClean="0"/>
              <a:t>Convert from XML data published by IGN France to RDF </a:t>
            </a:r>
          </a:p>
          <a:p>
            <a:pPr lvl="1">
              <a:buClr>
                <a:srgbClr val="195711"/>
              </a:buClr>
            </a:pPr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6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1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29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sz="29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Overview of the vocabularies and relationships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>
          <a:xfrm>
            <a:off x="250825" y="1125538"/>
            <a:ext cx="8642350" cy="5111750"/>
          </a:xfrm>
        </p:spPr>
      </p:pic>
    </p:spTree>
    <p:extLst>
      <p:ext uri="{BB962C8B-B14F-4D97-AF65-F5344CB8AC3E}">
        <p14:creationId xmlns:p14="http://schemas.microsoft.com/office/powerpoint/2010/main" val="376679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olo isoscele 17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A workflow for publishing Linked(Geo)Data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4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69" r="-29569"/>
          <a:stretch>
            <a:fillRect/>
          </a:stretch>
        </p:blipFill>
        <p:spPr>
          <a:xfrm>
            <a:off x="3779912" y="2026844"/>
            <a:ext cx="6511485" cy="3850428"/>
          </a:xfrm>
        </p:spPr>
      </p:pic>
      <p:pic>
        <p:nvPicPr>
          <p:cNvPr id="15" name="Imagen 6" descr="lifecycle-datalif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52" y="1779705"/>
            <a:ext cx="3373808" cy="3973154"/>
          </a:xfrm>
          <a:prstGeom prst="rect">
            <a:avLst/>
          </a:prstGeom>
        </p:spPr>
      </p:pic>
      <p:sp>
        <p:nvSpPr>
          <p:cNvPr id="17" name="Sous-titre 2"/>
          <p:cNvSpPr txBox="1">
            <a:spLocks/>
          </p:cNvSpPr>
          <p:nvPr/>
        </p:nvSpPr>
        <p:spPr>
          <a:xfrm>
            <a:off x="1055209" y="1018956"/>
            <a:ext cx="8094028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5711"/>
              </a:buClr>
            </a:pPr>
            <a:r>
              <a:rPr lang="en-US" dirty="0" err="1" smtClean="0">
                <a:solidFill>
                  <a:schemeClr val="tx1"/>
                </a:solidFill>
                <a:latin typeface="+mn-lt"/>
              </a:rPr>
              <a:t>Datalift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cap="none" dirty="0" smtClean="0">
                <a:solidFill>
                  <a:schemeClr val="tx1"/>
                </a:solidFill>
                <a:latin typeface="+mn-lt"/>
              </a:rPr>
              <a:t> set of modular tools for “lifting” raw data in RDF.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65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olo isoscele 18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Publishing 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Reference </a:t>
            </a:r>
            <a:r>
              <a:rPr lang="en-GB" sz="3100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in RDF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Marcador de contenido 6"/>
          <p:cNvSpPr>
            <a:spLocks noGrp="1"/>
          </p:cNvSpPr>
          <p:nvPr>
            <p:ph idx="1"/>
          </p:nvPr>
        </p:nvSpPr>
        <p:spPr>
          <a:xfrm>
            <a:off x="875496" y="975908"/>
            <a:ext cx="8171294" cy="2303462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000" cap="all" dirty="0"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cs typeface="Arial" pitchFamily="34" charset="0"/>
              </a:rPr>
              <a:t>units in </a:t>
            </a:r>
            <a:r>
              <a:rPr lang="en-US" sz="2000" cap="all" dirty="0" err="1" smtClean="0">
                <a:cs typeface="Arial" pitchFamily="34" charset="0"/>
              </a:rPr>
              <a:t>rdf</a:t>
            </a:r>
            <a:endParaRPr lang="en-US" sz="2000" cap="all" dirty="0" smtClean="0">
              <a:cs typeface="Arial" pitchFamily="34" charset="0"/>
            </a:endParaRP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4"/>
              </a:rPr>
              <a:t>http://data.ign.fr/geofla</a:t>
            </a:r>
            <a:endParaRPr lang="en-US" sz="16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>
              <a:buClr>
                <a:srgbClr val="195711"/>
              </a:buClr>
            </a:pPr>
            <a:r>
              <a:rPr lang="en-US" sz="2000" cap="all" dirty="0" smtClean="0">
                <a:cs typeface="Arial" pitchFamily="34" charset="0"/>
              </a:rPr>
              <a:t>French gazetteer dataset</a:t>
            </a:r>
          </a:p>
          <a:p>
            <a:pPr lvl="1">
              <a:buClr>
                <a:srgbClr val="195711"/>
              </a:buClr>
            </a:pPr>
            <a:r>
              <a:rPr lang="es-ES" sz="1600" dirty="0" err="1"/>
              <a:t>Features</a:t>
            </a:r>
            <a:r>
              <a:rPr lang="es-ES" sz="1600" dirty="0"/>
              <a:t> are of </a:t>
            </a:r>
            <a:r>
              <a:rPr lang="es-ES" sz="1600" dirty="0" err="1"/>
              <a:t>type</a:t>
            </a:r>
            <a:r>
              <a:rPr lang="es-ES" sz="1600" dirty="0"/>
              <a:t> </a:t>
            </a:r>
            <a:r>
              <a:rPr lang="es-ES" sz="1600" dirty="0">
                <a:hlinkClick r:id="rId5"/>
              </a:rPr>
              <a:t>http://data.ign.fr/topo</a:t>
            </a:r>
            <a:r>
              <a:rPr lang="es-ES" sz="1600" dirty="0"/>
              <a:t> </a:t>
            </a:r>
            <a:endParaRPr lang="en-US" sz="16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graphicFrame>
        <p:nvGraphicFramePr>
          <p:cNvPr id="1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49922"/>
              </p:ext>
            </p:extLst>
          </p:nvPr>
        </p:nvGraphicFramePr>
        <p:xfrm>
          <a:off x="1259632" y="2918088"/>
          <a:ext cx="6912247" cy="32207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/>
                        <a:t>Mapping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results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with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external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sz="2400" dirty="0" err="1" smtClean="0"/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1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/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GEOFLA</a:t>
                      </a:r>
                    </a:p>
                    <a:p>
                      <a:r>
                        <a:rPr lang="es-ES" dirty="0" smtClean="0"/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#</a:t>
                      </a:r>
                      <a:r>
                        <a:rPr lang="es-ES" dirty="0" err="1" smtClean="0"/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6"/>
                        </a:rPr>
                        <a:t>INSEE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008000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E1B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57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7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radial-bano2rd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526">
            <a:off x="4199795" y="3745936"/>
            <a:ext cx="4814220" cy="3422223"/>
          </a:xfrm>
          <a:prstGeom prst="rect">
            <a:avLst/>
          </a:prstGeom>
          <a:ln>
            <a:solidFill>
              <a:schemeClr val="bg1">
                <a:alpha val="55000"/>
              </a:schemeClr>
            </a:solidFill>
          </a:ln>
        </p:spPr>
      </p:pic>
      <p:sp>
        <p:nvSpPr>
          <p:cNvPr id="20" name="Triangolo isoscele 19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French Open Addresses in RDF Mappings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6" descr="bano-car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087">
            <a:off x="70887" y="3119709"/>
            <a:ext cx="1534530" cy="138312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CuadroTexto 2"/>
          <p:cNvSpPr txBox="1"/>
          <p:nvPr/>
        </p:nvSpPr>
        <p:spPr>
          <a:xfrm>
            <a:off x="35648" y="2455494"/>
            <a:ext cx="1441621" cy="369332"/>
          </a:xfrm>
          <a:prstGeom prst="rect">
            <a:avLst/>
          </a:prstGeom>
          <a:ln>
            <a:solidFill>
              <a:srgbClr val="1957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hlinkClick r:id="rId6"/>
              </a:rPr>
              <a:t>BANO2RDF</a:t>
            </a:r>
            <a:endParaRPr lang="es-ES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38738"/>
              </p:ext>
            </p:extLst>
          </p:nvPr>
        </p:nvGraphicFramePr>
        <p:xfrm>
          <a:off x="1772542" y="1052736"/>
          <a:ext cx="7119321" cy="3046383"/>
        </p:xfrm>
        <a:graphic>
          <a:graphicData uri="http://schemas.openxmlformats.org/drawingml/2006/table">
            <a:tbl>
              <a:tblPr/>
              <a:tblGrid>
                <a:gridCol w="1159212"/>
                <a:gridCol w="874879"/>
                <a:gridCol w="1017046"/>
                <a:gridCol w="1017046"/>
                <a:gridCol w="1017046"/>
                <a:gridCol w="1017046"/>
                <a:gridCol w="1017046"/>
              </a:tblGrid>
              <a:tr h="21673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LGData</a:t>
                      </a:r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Amenities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Paris (248052</a:t>
                      </a:r>
                      <a:r>
                        <a:rPr lang="es-ES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Marseille (401404</a:t>
                      </a:r>
                      <a:r>
                        <a:rPr lang="fr-F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fr-F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Lyon (89061</a:t>
                      </a:r>
                      <a:r>
                        <a:rPr lang="tr-TR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tr-TR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4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0301" marR="10301" marT="10301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14158">
                <a:tc>
                  <a:txBody>
                    <a:bodyPr/>
                    <a:lstStyle/>
                    <a:p>
                      <a:pPr algn="l" fontAlgn="b"/>
                      <a:r>
                        <a:rPr lang="es-ES" sz="15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%matched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Shop (778680)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8556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Restaurant (260675)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13567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5.204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PostOffice (87731)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School (318287)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Parking (250516)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PlaceOfWorship (357445)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0.076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41436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PublicBuilding (26735)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0.362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0.239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30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Eurostile LT Std"/>
                        </a:rPr>
                        <a:t>Building (22283)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301" marR="10301" marT="1030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7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olo isoscele 20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Contribution to the LOD Cloud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FrLOD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66752" y="1160640"/>
            <a:ext cx="8174038" cy="719286"/>
          </a:xfrm>
        </p:spPr>
        <p:txBody>
          <a:bodyPr/>
          <a:lstStyle/>
          <a:p>
            <a:pPr>
              <a:buClr>
                <a:srgbClr val="195711"/>
              </a:buClr>
            </a:pPr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solidFill>
                  <a:schemeClr val="accent6"/>
                </a:solidFill>
                <a:hlinkClick r:id="rId4"/>
              </a:rPr>
              <a:t>DBPedia</a:t>
            </a:r>
            <a:r>
              <a:rPr lang="en-US" sz="2400" dirty="0" smtClean="0">
                <a:solidFill>
                  <a:schemeClr val="accent6"/>
                </a:solidFill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pic>
        <p:nvPicPr>
          <p:cNvPr id="11" name="Marcador de contenido 3" descr="philarchertwee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 bwMode="auto">
          <a:xfrm>
            <a:off x="147334" y="3970499"/>
            <a:ext cx="5566578" cy="237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n 6" descr="frenchCloud.pn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7122" r="557"/>
          <a:stretch/>
        </p:blipFill>
        <p:spPr>
          <a:xfrm>
            <a:off x="2483768" y="1628800"/>
            <a:ext cx="655272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Why Visualizations Matters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4" name="CuadroTexto 4"/>
          <p:cNvSpPr txBox="1"/>
          <p:nvPr/>
        </p:nvSpPr>
        <p:spPr>
          <a:xfrm>
            <a:off x="3232216" y="972240"/>
            <a:ext cx="5688632" cy="1508105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“Don’t </a:t>
            </a:r>
            <a:r>
              <a:rPr lang="en-US" sz="2400" i="1" dirty="0"/>
              <a:t>ask what you can do </a:t>
            </a:r>
            <a:r>
              <a:rPr lang="en-US" sz="2400" i="1" dirty="0" smtClean="0"/>
              <a:t>for</a:t>
            </a:r>
          </a:p>
          <a:p>
            <a:pPr algn="ctr"/>
            <a:r>
              <a:rPr lang="en-US" sz="2400" i="1" dirty="0" smtClean="0"/>
              <a:t> </a:t>
            </a:r>
            <a:r>
              <a:rPr lang="en-US" sz="2400" i="1" dirty="0"/>
              <a:t>the Semantic Web; ask what </a:t>
            </a:r>
            <a:endParaRPr lang="en-US" sz="2400" i="1" dirty="0" smtClean="0"/>
          </a:p>
          <a:p>
            <a:pPr algn="ctr"/>
            <a:r>
              <a:rPr lang="en-US" sz="2400" i="1" dirty="0" smtClean="0"/>
              <a:t>The </a:t>
            </a:r>
            <a:r>
              <a:rPr lang="en-US" sz="2400" i="1" dirty="0"/>
              <a:t>Semantic Web can do for you!” </a:t>
            </a:r>
            <a:endParaRPr lang="en-US" sz="2400" i="1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D. </a:t>
            </a:r>
            <a:r>
              <a:rPr lang="en-US" sz="2000" dirty="0" err="1" smtClean="0"/>
              <a:t>Karger</a:t>
            </a:r>
            <a:r>
              <a:rPr lang="en-US" sz="2000" dirty="0" smtClean="0"/>
              <a:t>, MIT CSAIL)</a:t>
            </a:r>
          </a:p>
        </p:txBody>
      </p:sp>
      <p:sp>
        <p:nvSpPr>
          <p:cNvPr id="55" name="CuadroTexto 12"/>
          <p:cNvSpPr txBox="1"/>
          <p:nvPr/>
        </p:nvSpPr>
        <p:spPr>
          <a:xfrm>
            <a:off x="558686" y="4079732"/>
            <a:ext cx="5760640" cy="1938992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to </a:t>
            </a:r>
            <a:r>
              <a:rPr lang="es-ES" sz="2400" dirty="0"/>
              <a:t>b</a:t>
            </a:r>
            <a:r>
              <a:rPr lang="es-ES" sz="2400" dirty="0" smtClean="0"/>
              <a:t>uild </a:t>
            </a:r>
            <a:r>
              <a:rPr lang="es-ES" sz="2400" b="1" dirty="0" smtClean="0"/>
              <a:t>bridge</a:t>
            </a:r>
            <a:r>
              <a:rPr lang="es-ES" sz="2400" dirty="0" smtClean="0"/>
              <a:t> to fill the gap </a:t>
            </a:r>
            <a:r>
              <a:rPr lang="es-ES" sz="2400" dirty="0"/>
              <a:t>between </a:t>
            </a:r>
            <a:r>
              <a:rPr lang="es-ES" sz="2400" dirty="0" smtClean="0"/>
              <a:t>traditional InfoVis tools and </a:t>
            </a:r>
            <a:r>
              <a:rPr lang="es-ES" sz="2400" dirty="0"/>
              <a:t>Semantic Web technologies 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 smtClean="0"/>
              <a:t>How can Semantic Web help in visualization?</a:t>
            </a:r>
          </a:p>
        </p:txBody>
      </p:sp>
      <p:pic>
        <p:nvPicPr>
          <p:cNvPr id="56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608932"/>
            <a:ext cx="2342171" cy="3137837"/>
          </a:xfrm>
          <a:prstGeom prst="rect">
            <a:avLst/>
          </a:prstGeom>
        </p:spPr>
      </p:pic>
      <p:sp>
        <p:nvSpPr>
          <p:cNvPr id="14" name="CuadroTexto 4"/>
          <p:cNvSpPr txBox="1"/>
          <p:nvPr/>
        </p:nvSpPr>
        <p:spPr>
          <a:xfrm>
            <a:off x="366692" y="2780928"/>
            <a:ext cx="5688632" cy="1138773"/>
          </a:xfrm>
          <a:prstGeom prst="rect">
            <a:avLst/>
          </a:prstGeom>
          <a:gradFill>
            <a:gsLst>
              <a:gs pos="0">
                <a:srgbClr val="FF8F8F"/>
              </a:gs>
              <a:gs pos="17000">
                <a:srgbClr val="FF8F8F"/>
              </a:gs>
              <a:gs pos="100000">
                <a:srgbClr val="FFD1D1"/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“If you use our Linked Data, please let us know, or we might switch off!</a:t>
            </a:r>
            <a:r>
              <a:rPr lang="en-US" sz="2400" i="1" dirty="0"/>
              <a:t>” </a:t>
            </a:r>
            <a:endParaRPr lang="en-US" sz="2400" i="1" dirty="0" smtClean="0"/>
          </a:p>
          <a:p>
            <a:r>
              <a:rPr lang="en-US" sz="2000" dirty="0" smtClean="0"/>
              <a:t>(Ordnance Survey)</a:t>
            </a:r>
          </a:p>
        </p:txBody>
      </p:sp>
    </p:spTree>
    <p:extLst>
      <p:ext uri="{BB962C8B-B14F-4D97-AF65-F5344CB8AC3E}">
        <p14:creationId xmlns:p14="http://schemas.microsoft.com/office/powerpoint/2010/main" val="317830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470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2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Generating </a:t>
            </a:r>
            <a:r>
              <a:rPr lang="en-US" sz="3600" dirty="0" smtClean="0">
                <a:solidFill>
                  <a:srgbClr val="C00000"/>
                </a:solidFill>
              </a:rPr>
              <a:t>Visualizations For </a:t>
            </a:r>
            <a:r>
              <a:rPr lang="en-US" sz="3600" dirty="0">
                <a:solidFill>
                  <a:srgbClr val="C00000"/>
                </a:solidFill>
              </a:rPr>
              <a:t>Linked Data </a:t>
            </a: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Visualization </a:t>
            </a:r>
            <a:r>
              <a:rPr lang="en-GB" sz="30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Categories in </a:t>
            </a:r>
            <a:r>
              <a:rPr lang="en-GB" sz="30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Government Portals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838152" y="1058560"/>
            <a:ext cx="8231810" cy="2372621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13 applications from UK (7), USA (3) and France (3)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256109" y="3371891"/>
            <a:ext cx="8642350" cy="30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kern="0" dirty="0" smtClean="0"/>
              <a:t>Different dimensions</a:t>
            </a:r>
            <a:endParaRPr lang="en-US" kern="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Platform (web, mobile), data sources, which views are available (maps, charts, timeline, etc.)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Licenses for the application / for the data</a:t>
            </a:r>
          </a:p>
          <a:p>
            <a:pPr lvl="1">
              <a:buClr>
                <a:srgbClr val="C00000"/>
              </a:buClr>
              <a:defRPr/>
            </a:pPr>
            <a:r>
              <a:rPr lang="en-US" kern="0" dirty="0" smtClean="0">
                <a:cs typeface="Courier New" pitchFamily="49" charset="0"/>
              </a:rPr>
              <a:t>Commercial / non-commercial</a:t>
            </a:r>
          </a:p>
        </p:txBody>
      </p:sp>
    </p:spTree>
    <p:extLst>
      <p:ext uri="{BB962C8B-B14F-4D97-AF65-F5344CB8AC3E}">
        <p14:creationId xmlns:p14="http://schemas.microsoft.com/office/powerpoint/2010/main" val="22872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642350" cy="5328592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Research Questions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Contributions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Conclusion </a:t>
            </a:r>
          </a:p>
          <a:p>
            <a:pPr>
              <a:buClr>
                <a:schemeClr val="accent6"/>
              </a:buCl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Outline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0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1" y="2631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Relevant Features in Visualization Tools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55576" y="1053602"/>
            <a:ext cx="8496944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750" b="0" dirty="0" smtClean="0"/>
              <a:t>Data format given as input (</a:t>
            </a:r>
            <a:r>
              <a:rPr lang="en-US" sz="2750" b="0" dirty="0" err="1" smtClean="0"/>
              <a:t>csv</a:t>
            </a:r>
            <a:r>
              <a:rPr lang="en-US" sz="2750" b="0" dirty="0" smtClean="0"/>
              <a:t>, xml, </a:t>
            </a:r>
            <a:r>
              <a:rPr lang="en-US" sz="2750" b="0" dirty="0" err="1" smtClean="0"/>
              <a:t>shp</a:t>
            </a:r>
            <a:r>
              <a:rPr lang="en-US" sz="2750" b="0" dirty="0" smtClean="0"/>
              <a:t>, </a:t>
            </a:r>
            <a:r>
              <a:rPr lang="en-US" sz="2750" b="0" dirty="0" err="1" smtClean="0"/>
              <a:t>rdf</a:t>
            </a:r>
            <a:r>
              <a:rPr lang="en-US" sz="2750" b="0" dirty="0" smtClean="0"/>
              <a:t>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Data access </a:t>
            </a:r>
            <a:br>
              <a:rPr lang="en-US" sz="2750" b="0" dirty="0" smtClean="0"/>
            </a:br>
            <a:r>
              <a:rPr lang="en-US" sz="2750" b="0" dirty="0" smtClean="0"/>
              <a:t>(API, dump, etc.)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Language code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Type of view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External Libraries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License</a:t>
            </a:r>
          </a:p>
          <a:p>
            <a:pPr>
              <a:buClr>
                <a:srgbClr val="C00000"/>
              </a:buClr>
            </a:pPr>
            <a:r>
              <a:rPr lang="en-US" sz="2750" b="0" dirty="0" smtClean="0"/>
              <a:t>Metadata: </a:t>
            </a:r>
            <a:br>
              <a:rPr lang="en-US" sz="2750" b="0" dirty="0" smtClean="0"/>
            </a:br>
            <a:r>
              <a:rPr lang="en-US" sz="2750" b="0" dirty="0" smtClean="0"/>
              <a:t>author, organization</a:t>
            </a:r>
          </a:p>
        </p:txBody>
      </p:sp>
      <p:pic>
        <p:nvPicPr>
          <p:cNvPr id="18" name="6 Imagen" descr="simile-widge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19" name="7 Imagen" descr="d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Describing an Application: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Opendatacom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8 CuadroTexto"/>
          <p:cNvSpPr txBox="1"/>
          <p:nvPr/>
        </p:nvSpPr>
        <p:spPr>
          <a:xfrm>
            <a:off x="144630" y="1134843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4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18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79">
            <a:off x="4397355" y="3781558"/>
            <a:ext cx="4392612" cy="2647257"/>
          </a:xfrm>
          <a:prstGeom prst="rect">
            <a:avLst/>
          </a:prstGeom>
          <a:ln>
            <a:noFill/>
          </a:ln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505">
            <a:off x="4693696" y="892495"/>
            <a:ext cx="4331522" cy="2768655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9344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sz="31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DVIA</a:t>
            </a:r>
            <a:r>
              <a:rPr lang="en-GB" sz="31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A vocabulary to describe Applications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15" name="Group 7"/>
          <p:cNvGrpSpPr/>
          <p:nvPr/>
        </p:nvGrpSpPr>
        <p:grpSpPr>
          <a:xfrm>
            <a:off x="155569" y="1052736"/>
            <a:ext cx="8316149" cy="5334550"/>
            <a:chOff x="92947" y="196207"/>
            <a:chExt cx="9989789" cy="5705119"/>
          </a:xfrm>
        </p:grpSpPr>
        <p:grpSp>
          <p:nvGrpSpPr>
            <p:cNvPr id="17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21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3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49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5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3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30" name="Straight Arrow Connector 19"/>
              <p:cNvCxnSpPr>
                <a:stCxn id="52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3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4" name="Straight Arrow Connector 21"/>
              <p:cNvCxnSpPr>
                <a:stCxn id="52" idx="2"/>
                <a:endCxn id="45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5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36" name="Straight Arrow Connector 23"/>
              <p:cNvCxnSpPr>
                <a:stCxn id="52" idx="3"/>
                <a:endCxn id="47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37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41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42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9" name="Straight Arrow Connector 26"/>
              <p:cNvCxnSpPr>
                <a:stCxn id="52" idx="3"/>
                <a:endCxn id="50" idx="1"/>
              </p:cNvCxnSpPr>
              <p:nvPr/>
            </p:nvCxnSpPr>
            <p:spPr>
              <a:xfrm flipV="1">
                <a:off x="5569544" y="2370723"/>
                <a:ext cx="1110834" cy="22291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40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3" y="3646747"/>
            <a:ext cx="2811346" cy="2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DVIA in Real World Datasets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757539" y="982993"/>
            <a:ext cx="6190725" cy="1725927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US" dirty="0" smtClean="0"/>
              <a:t>Applications using DVIA </a:t>
            </a:r>
          </a:p>
          <a:p>
            <a:pPr lvl="1">
              <a:buClr>
                <a:srgbClr val="C00000"/>
              </a:buClr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4"/>
              </a:rPr>
              <a:t>Apps4Europe</a:t>
            </a:r>
            <a:r>
              <a:rPr lang="en-US" dirty="0" smtClean="0"/>
              <a:t>.</a:t>
            </a:r>
          </a:p>
        </p:txBody>
      </p:sp>
      <p:pic>
        <p:nvPicPr>
          <p:cNvPr id="54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5991" y="1118952"/>
            <a:ext cx="1512168" cy="1454007"/>
          </a:xfrm>
          <a:prstGeom prst="rect">
            <a:avLst/>
          </a:prstGeom>
        </p:spPr>
      </p:pic>
      <p:pic>
        <p:nvPicPr>
          <p:cNvPr id="55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10" y="4008042"/>
            <a:ext cx="4196733" cy="238252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57539" y="2636912"/>
            <a:ext cx="83149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Implementation of a universal JavaScript plugin to embed </a:t>
            </a:r>
            <a:r>
              <a:rPr lang="en-US" sz="2400" dirty="0" err="1"/>
              <a:t>RDFa</a:t>
            </a:r>
            <a:r>
              <a:rPr lang="en-US" sz="2400" dirty="0"/>
              <a:t> in organizers events</a:t>
            </a:r>
          </a:p>
          <a:p>
            <a:pPr marL="742950" lvl="1" indent="-28575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An </a:t>
            </a:r>
            <a:r>
              <a:rPr lang="en-US" sz="2400" dirty="0">
                <a:hlinkClick r:id="rId7"/>
              </a:rPr>
              <a:t>extension for </a:t>
            </a:r>
            <a:r>
              <a:rPr lang="en-US" sz="2400" dirty="0" err="1">
                <a:hlinkClick r:id="rId7"/>
              </a:rPr>
              <a:t>Wordpress</a:t>
            </a:r>
            <a:r>
              <a:rPr lang="en-US" sz="2400" dirty="0">
                <a:hlinkClick r:id="rId7"/>
              </a:rPr>
              <a:t> </a:t>
            </a:r>
            <a:r>
              <a:rPr lang="en-US" sz="2400" dirty="0"/>
              <a:t>uses DVIA. </a:t>
            </a:r>
          </a:p>
        </p:txBody>
      </p:sp>
    </p:spTree>
    <p:extLst>
      <p:ext uri="{BB962C8B-B14F-4D97-AF65-F5344CB8AC3E}">
        <p14:creationId xmlns:p14="http://schemas.microsoft.com/office/powerpoint/2010/main" val="326893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321175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1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dirty="0" smtClean="0">
                <a:solidFill>
                  <a:srgbClr val="C00000"/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C00000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>
              <a:buClr>
                <a:srgbClr val="C00000"/>
              </a:buClr>
            </a:pPr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C00000"/>
                </a:solidFill>
              </a:rPr>
              <a:t>dataset specific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8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949626" cy="2631086"/>
          </a:xfrm>
          <a:prstGeom prst="rect">
            <a:avLst/>
          </a:prstGeom>
        </p:spPr>
      </p:pic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585930" y="1015351"/>
            <a:ext cx="455103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Datasets on schools in France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Vocabularies: geo vocab, data cube, </a:t>
            </a:r>
            <a:r>
              <a:rPr lang="en-US" sz="2000" kern="0" dirty="0" err="1" smtClean="0"/>
              <a:t>geometrie</a:t>
            </a:r>
            <a:r>
              <a:rPr lang="en-US" sz="2000" kern="0" dirty="0" smtClean="0"/>
              <a:t>, </a:t>
            </a:r>
          </a:p>
          <a:p>
            <a:pPr lvl="1">
              <a:buClr>
                <a:srgbClr val="C00000"/>
              </a:buClr>
            </a:pPr>
            <a:r>
              <a:rPr lang="en-US" sz="2000" kern="0" dirty="0" smtClean="0"/>
              <a:t>Application: </a:t>
            </a:r>
            <a:r>
              <a:rPr lang="en-US" sz="2000" kern="0" dirty="0" err="1" smtClean="0">
                <a:solidFill>
                  <a:schemeClr val="accent6"/>
                </a:solidFill>
                <a:hlinkClick r:id="rId5"/>
              </a:rPr>
              <a:t>PerfectSchool</a:t>
            </a:r>
            <a:endParaRPr lang="en-US" sz="2000" kern="0" dirty="0" smtClean="0">
              <a:solidFill>
                <a:schemeClr val="accent6"/>
              </a:solidFill>
            </a:endParaRP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38985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Developing Web Applications: from specific to generic approach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73867"/>
            <a:ext cx="406683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</a:t>
            </a:r>
            <a:r>
              <a:rPr lang="en-US" sz="2400" dirty="0"/>
              <a:t>2</a:t>
            </a:r>
          </a:p>
          <a:p>
            <a:pPr lvl="1">
              <a:buClr>
                <a:srgbClr val="C00000"/>
              </a:buClr>
            </a:pP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Datasets, </a:t>
            </a:r>
            <a:r>
              <a:rPr lang="en-US" sz="2000" dirty="0">
                <a:solidFill>
                  <a:srgbClr val="C00000"/>
                </a:solidFill>
              </a:rPr>
              <a:t>Known</a:t>
            </a:r>
            <a:r>
              <a:rPr lang="en-US" sz="2000" dirty="0"/>
              <a:t> domains, so </a:t>
            </a:r>
            <a:r>
              <a:rPr lang="en-US" sz="2000" dirty="0">
                <a:solidFill>
                  <a:srgbClr val="C00000"/>
                </a:solidFill>
              </a:rPr>
              <a:t>domain-specific</a:t>
            </a:r>
            <a:r>
              <a:rPr lang="en-US" sz="2000" dirty="0"/>
              <a:t> 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domain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4932040" y="1052736"/>
            <a:ext cx="4211960" cy="240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400" kern="0" dirty="0" smtClean="0"/>
              <a:t>Example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Endpoints of </a:t>
            </a:r>
            <a:r>
              <a:rPr lang="en-US" sz="2000" dirty="0" err="1"/>
              <a:t>geodatasets</a:t>
            </a:r>
            <a:endParaRPr lang="en-US" sz="2000" dirty="0"/>
          </a:p>
          <a:p>
            <a:pPr lvl="1">
              <a:buClr>
                <a:srgbClr val="C00000"/>
              </a:buClr>
            </a:pPr>
            <a:r>
              <a:rPr lang="en-US" sz="2000" dirty="0"/>
              <a:t>Domain: geospatial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err="1" smtClean="0">
                <a:hlinkClick r:id="rId4"/>
              </a:rPr>
              <a:t>GeoRDFviz</a:t>
            </a: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pic>
        <p:nvPicPr>
          <p:cNvPr id="15" name="Imagen 3" descr="geoRDFvizpic_1200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18" y="3169941"/>
            <a:ext cx="6964308" cy="3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Developing Web Applications: from specific to generic approach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793193" y="1015351"/>
            <a:ext cx="4426879" cy="2303462"/>
          </a:xfrm>
        </p:spPr>
        <p:txBody>
          <a:bodyPr numCol="1"/>
          <a:lstStyle/>
          <a:p>
            <a:pPr>
              <a:buClr>
                <a:srgbClr val="C00000"/>
              </a:buClr>
            </a:pPr>
            <a:r>
              <a:rPr lang="en-US" sz="2400" dirty="0" smtClean="0"/>
              <a:t>Scenario 3</a:t>
            </a:r>
            <a:endParaRPr lang="en-US" sz="2400" dirty="0"/>
          </a:p>
          <a:p>
            <a:pPr lvl="1">
              <a:buClr>
                <a:srgbClr val="C00000"/>
              </a:buClr>
            </a:pPr>
            <a:r>
              <a:rPr lang="en-US" sz="2000" b="1" dirty="0" smtClean="0">
                <a:solidFill>
                  <a:srgbClr val="FFC000"/>
                </a:solidFill>
              </a:rPr>
              <a:t>Unknown</a:t>
            </a:r>
            <a:r>
              <a:rPr lang="en-US" sz="2000" dirty="0" smtClean="0"/>
              <a:t> Datasets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Unknown</a:t>
            </a:r>
            <a:r>
              <a:rPr lang="en-US" sz="2000" dirty="0"/>
              <a:t> </a:t>
            </a:r>
            <a:r>
              <a:rPr lang="en-US" sz="2000" dirty="0" smtClean="0"/>
              <a:t>domains</a:t>
            </a:r>
            <a:r>
              <a:rPr lang="en-US" sz="2000" dirty="0"/>
              <a:t>, so </a:t>
            </a:r>
            <a:r>
              <a:rPr lang="en-US" sz="2000" dirty="0">
                <a:solidFill>
                  <a:srgbClr val="C00000"/>
                </a:solidFill>
              </a:rPr>
              <a:t>generic</a:t>
            </a:r>
            <a:r>
              <a:rPr lang="en-US" sz="2000" dirty="0">
                <a:solidFill>
                  <a:srgbClr val="7575D1"/>
                </a:solidFill>
              </a:rPr>
              <a:t> </a:t>
            </a:r>
            <a:r>
              <a:rPr lang="en-US" sz="2000" dirty="0"/>
              <a:t>SPARQL queries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Visualizations: </a:t>
            </a:r>
            <a:r>
              <a:rPr lang="en-US" sz="2000" dirty="0">
                <a:solidFill>
                  <a:srgbClr val="C00000"/>
                </a:solidFill>
              </a:rPr>
              <a:t>adapted to domains specific</a:t>
            </a: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5056183" y="1291282"/>
            <a:ext cx="4093054" cy="2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n-US" sz="2000" dirty="0" smtClean="0"/>
              <a:t>Any </a:t>
            </a:r>
            <a:r>
              <a:rPr lang="en-US" sz="2000" dirty="0"/>
              <a:t>endpoints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Multiple domains: </a:t>
            </a:r>
            <a:r>
              <a:rPr lang="en-US" sz="2000" dirty="0" err="1"/>
              <a:t>geodata</a:t>
            </a:r>
            <a:r>
              <a:rPr lang="en-US" sz="2000" dirty="0"/>
              <a:t>, statistics, persons, cross-domains, etc..</a:t>
            </a:r>
          </a:p>
          <a:p>
            <a:pPr lvl="1">
              <a:buClr>
                <a:srgbClr val="C00000"/>
              </a:buClr>
            </a:pPr>
            <a:r>
              <a:rPr lang="en-US" sz="2000" dirty="0"/>
              <a:t>Application: </a:t>
            </a:r>
            <a:r>
              <a:rPr lang="en-US" sz="2000" dirty="0" smtClean="0">
                <a:solidFill>
                  <a:srgbClr val="C00000"/>
                </a:solidFill>
              </a:rPr>
              <a:t>?????</a:t>
            </a:r>
            <a:endParaRPr lang="en-US" sz="1400" kern="0" dirty="0" smtClean="0">
              <a:solidFill>
                <a:srgbClr val="C00000"/>
              </a:solidFill>
            </a:endParaRPr>
          </a:p>
        </p:txBody>
      </p:sp>
      <p:sp>
        <p:nvSpPr>
          <p:cNvPr id="16" name="CuadroTexto 3"/>
          <p:cNvSpPr txBox="1"/>
          <p:nvPr/>
        </p:nvSpPr>
        <p:spPr>
          <a:xfrm>
            <a:off x="491390" y="3234951"/>
            <a:ext cx="8545105" cy="224676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endParaRPr lang="es-ES" sz="2000" dirty="0" smtClean="0"/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endParaRPr lang="es-ES" sz="2000" b="1" dirty="0" smtClean="0"/>
          </a:p>
          <a:p>
            <a:r>
              <a:rPr lang="es-ES" sz="2000" b="1" dirty="0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4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18" name="CuadroTexto 4"/>
          <p:cNvSpPr txBox="1"/>
          <p:nvPr/>
        </p:nvSpPr>
        <p:spPr>
          <a:xfrm>
            <a:off x="155040" y="5910552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2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21" name="CuadroTexto 8"/>
          <p:cNvSpPr txBox="1"/>
          <p:nvPr/>
        </p:nvSpPr>
        <p:spPr>
          <a:xfrm>
            <a:off x="5081293" y="4658459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i="1" dirty="0" smtClean="0">
                <a:solidFill>
                  <a:srgbClr val="C00000"/>
                </a:solidFill>
              </a:rPr>
              <a:t>“</a:t>
            </a:r>
            <a:r>
              <a:rPr lang="es-ES" i="1" dirty="0" err="1" smtClean="0">
                <a:solidFill>
                  <a:srgbClr val="C00000"/>
                </a:solidFill>
              </a:rPr>
              <a:t>method</a:t>
            </a:r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not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apply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to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 smtClean="0">
                <a:solidFill>
                  <a:srgbClr val="C00000"/>
                </a:solidFill>
              </a:rPr>
              <a:t>create</a:t>
            </a:r>
            <a:endParaRPr lang="es-ES" i="1" dirty="0" smtClean="0">
              <a:solidFill>
                <a:srgbClr val="C00000"/>
              </a:solidFill>
            </a:endParaRPr>
          </a:p>
          <a:p>
            <a:r>
              <a:rPr lang="es-ES" i="1" dirty="0" smtClean="0">
                <a:solidFill>
                  <a:srgbClr val="C00000"/>
                </a:solidFill>
              </a:rPr>
              <a:t> </a:t>
            </a:r>
            <a:r>
              <a:rPr lang="es-ES" i="1" dirty="0">
                <a:solidFill>
                  <a:srgbClr val="C00000"/>
                </a:solidFill>
              </a:rPr>
              <a:t>interfaces </a:t>
            </a:r>
            <a:r>
              <a:rPr lang="es-ES" i="1" dirty="0" err="1">
                <a:solidFill>
                  <a:srgbClr val="C00000"/>
                </a:solidFill>
              </a:rPr>
              <a:t>on</a:t>
            </a:r>
            <a:r>
              <a:rPr lang="es-ES" i="1" dirty="0">
                <a:solidFill>
                  <a:srgbClr val="C00000"/>
                </a:solidFill>
              </a:rPr>
              <a:t> top of </a:t>
            </a:r>
            <a:r>
              <a:rPr lang="es-ES" i="1" dirty="0" err="1">
                <a:solidFill>
                  <a:srgbClr val="C00000"/>
                </a:solidFill>
              </a:rPr>
              <a:t>arbitrary</a:t>
            </a:r>
            <a:r>
              <a:rPr lang="es-ES" i="1" dirty="0">
                <a:solidFill>
                  <a:srgbClr val="C00000"/>
                </a:solidFill>
              </a:rPr>
              <a:t> </a:t>
            </a:r>
          </a:p>
          <a:p>
            <a:r>
              <a:rPr lang="es-ES" i="1" dirty="0">
                <a:solidFill>
                  <a:srgbClr val="C00000"/>
                </a:solidFill>
              </a:rPr>
              <a:t>SPARLQ </a:t>
            </a:r>
            <a:r>
              <a:rPr lang="es-ES" i="1" dirty="0" err="1">
                <a:solidFill>
                  <a:srgbClr val="C00000"/>
                </a:solidFill>
              </a:rPr>
              <a:t>endpoints</a:t>
            </a:r>
            <a:r>
              <a:rPr lang="es-ES" i="1" dirty="0">
                <a:solidFill>
                  <a:srgbClr val="C0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940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uadroTexto 12"/>
          <p:cNvSpPr txBox="1"/>
          <p:nvPr/>
        </p:nvSpPr>
        <p:spPr>
          <a:xfrm>
            <a:off x="1619672" y="2398033"/>
            <a:ext cx="6408712" cy="2354491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  <a:effectLst>
            <a:outerShdw blurRad="266700" dir="9000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</a:rPr>
              <a:t>Linked </a:t>
            </a:r>
            <a:r>
              <a:rPr lang="es-ES" sz="4400" b="1" dirty="0">
                <a:solidFill>
                  <a:schemeClr val="bg1"/>
                </a:solidFill>
              </a:rPr>
              <a:t>Data </a:t>
            </a:r>
          </a:p>
          <a:p>
            <a:pPr algn="ctr"/>
            <a:r>
              <a:rPr lang="es-ES" sz="4400" b="1" dirty="0">
                <a:solidFill>
                  <a:schemeClr val="bg1"/>
                </a:solidFill>
              </a:rPr>
              <a:t>Vizualization Wizard 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s-ES" sz="4400" b="1" dirty="0">
                <a:solidFill>
                  <a:schemeClr val="bg1"/>
                </a:solidFill>
              </a:rPr>
              <a:t>(LDVizWiz</a:t>
            </a:r>
            <a:r>
              <a:rPr lang="es-ES" sz="4400" b="1" dirty="0" smtClean="0">
                <a:solidFill>
                  <a:schemeClr val="bg1"/>
                </a:solidFill>
              </a:rPr>
              <a:t>)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7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Requirements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of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-”Wise”)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793194" y="1016076"/>
            <a:ext cx="8315310" cy="51117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600" b="0" dirty="0"/>
              <a:t>Predefined </a:t>
            </a:r>
            <a:r>
              <a:rPr lang="en-US" sz="2600" dirty="0">
                <a:solidFill>
                  <a:srgbClr val="C00000"/>
                </a:solidFill>
              </a:rPr>
              <a:t>categories</a:t>
            </a:r>
            <a:r>
              <a:rPr lang="en-US" sz="2600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0" dirty="0"/>
              <a:t>associated to visual </a:t>
            </a:r>
            <a:r>
              <a:rPr lang="en-US" sz="2600" b="0" dirty="0" smtClean="0"/>
              <a:t>elements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Build on top of RDF standards </a:t>
            </a:r>
            <a:endParaRPr lang="en-US" sz="2600" b="0" dirty="0"/>
          </a:p>
          <a:p>
            <a:pPr lvl="1">
              <a:buClr>
                <a:srgbClr val="C00000"/>
              </a:buClr>
            </a:pPr>
            <a:r>
              <a:rPr lang="en-US" sz="2200" dirty="0" smtClean="0"/>
              <a:t>e.g., SPARQL queries ; Semantic Web technologies</a:t>
            </a:r>
            <a:endParaRPr lang="en-US" sz="2200" dirty="0"/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existing Visualization libraries</a:t>
            </a:r>
          </a:p>
          <a:p>
            <a:pPr lvl="1">
              <a:buClr>
                <a:srgbClr val="C00000"/>
              </a:buClr>
            </a:pPr>
            <a:r>
              <a:rPr lang="en-US" sz="2200" dirty="0"/>
              <a:t>e</a:t>
            </a:r>
            <a:r>
              <a:rPr lang="en-US" sz="2200" dirty="0" smtClean="0"/>
              <a:t>.g., Google Maps, Google Charts, D3.js, etc.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Input: Datasets published as LOD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Reuse On-line Library of Information Visualization (</a:t>
            </a:r>
            <a:r>
              <a:rPr lang="en-US" sz="2600" b="0" dirty="0" smtClean="0">
                <a:hlinkClick r:id="rId4"/>
              </a:rPr>
              <a:t>OLIVE</a:t>
            </a:r>
            <a:r>
              <a:rPr lang="en-US" sz="2600" b="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sz="2600" b="0" dirty="0" smtClean="0"/>
              <a:t>Target to non “RDF/</a:t>
            </a:r>
            <a:r>
              <a:rPr lang="en-US" sz="2600" b="0" dirty="0"/>
              <a:t>SPARQL speakers”</a:t>
            </a:r>
            <a:r>
              <a:rPr lang="en-US" sz="2600" dirty="0"/>
              <a:t>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54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Mapping Categories and vocabularies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363566" y="1086816"/>
            <a:ext cx="8785671" cy="5111154"/>
          </a:xfrm>
        </p:spPr>
        <p:txBody>
          <a:bodyPr numCol="2"/>
          <a:lstStyle/>
          <a:p>
            <a:pPr>
              <a:buClr>
                <a:srgbClr val="C00000"/>
              </a:buClr>
            </a:pPr>
            <a:r>
              <a:rPr lang="en-US" dirty="0" smtClean="0"/>
              <a:t>Geographic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Temporal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Time, interval ontologies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Event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lode, event, sport, etc..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Agent/Person </a:t>
            </a:r>
            <a:endParaRPr lang="en-US" dirty="0"/>
          </a:p>
          <a:p>
            <a:pPr lvl="1">
              <a:buClr>
                <a:srgbClr val="C00000"/>
              </a:buClr>
            </a:pPr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Organization information 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pPr>
              <a:buClr>
                <a:srgbClr val="C00000"/>
              </a:buClr>
            </a:pPr>
            <a:r>
              <a:rPr lang="en-US" dirty="0" smtClean="0"/>
              <a:t>Statistics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Data cube, SDMX model</a:t>
            </a:r>
          </a:p>
          <a:p>
            <a:pPr>
              <a:buClr>
                <a:srgbClr val="C00000"/>
              </a:buClr>
            </a:pPr>
            <a:r>
              <a:rPr lang="en-US" dirty="0" smtClean="0"/>
              <a:t>Knowledge information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Geospatial data: why it matters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501650" y="1099955"/>
            <a:ext cx="86423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ja-JP" altLang="en-US" sz="2400" kern="0" dirty="0" smtClean="0">
                <a:latin typeface="Eurostile LT Std" charset="0"/>
              </a:rPr>
              <a:t>“</a:t>
            </a:r>
            <a:r>
              <a:rPr lang="en-US" sz="2400" kern="0" dirty="0" smtClean="0">
                <a:latin typeface="Eurostile LT Std" charset="0"/>
              </a:rPr>
              <a:t>80% of needs for </a:t>
            </a:r>
            <a:r>
              <a:rPr lang="en-US" sz="2400" kern="0" dirty="0" smtClean="0">
                <a:solidFill>
                  <a:srgbClr val="195711"/>
                </a:solidFill>
                <a:latin typeface="Eurostile LT Std" charset="0"/>
              </a:rPr>
              <a:t>decisions</a:t>
            </a:r>
            <a:r>
              <a:rPr lang="en-US" sz="2400" kern="0" dirty="0" smtClean="0">
                <a:latin typeface="Eurostile LT Std" charset="0"/>
              </a:rPr>
              <a:t> from public authorities have a geospatial component</a:t>
            </a:r>
            <a:r>
              <a:rPr lang="ja-JP" altLang="en-US" sz="2400" kern="0" dirty="0" smtClean="0">
                <a:latin typeface="Eurostile LT Std" charset="0"/>
              </a:rPr>
              <a:t>”</a:t>
            </a:r>
            <a:r>
              <a:rPr lang="en-US" sz="2400" kern="0" dirty="0" smtClean="0">
                <a:latin typeface="Eurostile LT Std" charset="0"/>
              </a:rPr>
              <a:t>. 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sz="2000" b="0" i="1" kern="0" dirty="0" smtClean="0">
                <a:latin typeface="Eurostile LT Std" charset="0"/>
              </a:rPr>
              <a:t>(Philippe </a:t>
            </a:r>
            <a:r>
              <a:rPr lang="en-US" sz="2000" b="0" i="1" kern="0" dirty="0" err="1" smtClean="0">
                <a:latin typeface="Eurostile LT Std" charset="0"/>
              </a:rPr>
              <a:t>Grelot</a:t>
            </a:r>
            <a:r>
              <a:rPr lang="en-US" sz="2000" b="0" i="1" kern="0" dirty="0" smtClean="0">
                <a:latin typeface="Eurostile LT Std" charset="0"/>
              </a:rPr>
              <a:t>, IGN-France)</a:t>
            </a:r>
          </a:p>
          <a:p>
            <a:endParaRPr lang="en-US" kern="0" dirty="0">
              <a:latin typeface="Eurostile LT Std" charset="0"/>
            </a:endParaRPr>
          </a:p>
        </p:txBody>
      </p:sp>
      <p:pic>
        <p:nvPicPr>
          <p:cNvPr id="13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925">
            <a:off x="1620742" y="2159988"/>
            <a:ext cx="3175000" cy="2584450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5" y="4653136"/>
            <a:ext cx="1656184" cy="1656184"/>
          </a:xfrm>
          <a:prstGeom prst="rect">
            <a:avLst/>
          </a:prstGeom>
        </p:spPr>
      </p:pic>
      <p:pic>
        <p:nvPicPr>
          <p:cNvPr id="15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2908272"/>
            <a:ext cx="5080000" cy="2997200"/>
          </a:xfrm>
          <a:prstGeom prst="rect">
            <a:avLst/>
          </a:prstGeom>
        </p:spPr>
      </p:pic>
      <p:pic>
        <p:nvPicPr>
          <p:cNvPr id="16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618">
            <a:off x="1933207" y="46022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043165" y="4989497"/>
            <a:ext cx="4017987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3" y="2793922"/>
            <a:ext cx="1713666" cy="1142444"/>
          </a:xfrm>
          <a:prstGeom prst="rect">
            <a:avLst/>
          </a:prstGeom>
        </p:spPr>
      </p:pic>
      <p:pic>
        <p:nvPicPr>
          <p:cNvPr id="19" name="Imagen 2"/>
          <p:cNvPicPr>
            <a:picLocks noChangeAspect="1"/>
          </p:cNvPicPr>
          <p:nvPr/>
        </p:nvPicPr>
        <p:blipFill rotWithShape="1">
          <a:blip r:embed="rId10"/>
          <a:srcRect l="6131" t="9368" r="11338" b="6431"/>
          <a:stretch/>
        </p:blipFill>
        <p:spPr>
          <a:xfrm rot="20953055">
            <a:off x="943236" y="3987138"/>
            <a:ext cx="875784" cy="1030729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33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LDVizWiz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Workflow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5" name="Imagen 9" descr="workflow-vis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2682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1: Categories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Detection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995857" y="1053480"/>
            <a:ext cx="8148143" cy="2447478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Detection of main categories in datasets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ASK SPARQL queries on predefined categories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Uses well-known vocabularies in LOV</a:t>
            </a:r>
          </a:p>
          <a:p>
            <a:pPr lvl="1">
              <a:buClr>
                <a:srgbClr val="C00000"/>
              </a:buClr>
            </a:pPr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4" name="Imagen 2" descr="table1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57" y="3573016"/>
            <a:ext cx="6076261" cy="2468962"/>
          </a:xfrm>
          <a:prstGeom prst="rect">
            <a:avLst/>
          </a:prstGeom>
        </p:spPr>
      </p:pic>
      <p:grpSp>
        <p:nvGrpSpPr>
          <p:cNvPr id="16" name="Agrupar 13"/>
          <p:cNvGrpSpPr/>
          <p:nvPr/>
        </p:nvGrpSpPr>
        <p:grpSpPr>
          <a:xfrm rot="16200000">
            <a:off x="190198" y="4438052"/>
            <a:ext cx="1611319" cy="644528"/>
            <a:chOff x="3156" y="981768"/>
            <a:chExt cx="1611319" cy="644528"/>
          </a:xfrm>
        </p:grpSpPr>
        <p:sp>
          <p:nvSpPr>
            <p:cNvPr id="17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ágono 4"/>
            <p:cNvSpPr/>
            <p:nvPr/>
          </p:nvSpPr>
          <p:spPr>
            <a:xfrm>
              <a:off x="3157" y="981769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19" name="Imagen 3" descr="ol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143" y="4371623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Experiment: Categories Detection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20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826782"/>
              </p:ext>
            </p:extLst>
          </p:nvPr>
        </p:nvGraphicFramePr>
        <p:xfrm>
          <a:off x="296936" y="1125538"/>
          <a:ext cx="4275064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86178"/>
                <a:gridCol w="1087776"/>
                <a:gridCol w="1301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</a:tr>
            </a:tbl>
          </a:graphicData>
        </a:graphic>
      </p:graphicFrame>
      <p:sp>
        <p:nvSpPr>
          <p:cNvPr id="21" name="Marcador de contenido 24"/>
          <p:cNvSpPr txBox="1">
            <a:spLocks/>
          </p:cNvSpPr>
          <p:nvPr/>
        </p:nvSpPr>
        <p:spPr>
          <a:xfrm>
            <a:off x="4648200" y="1125538"/>
            <a:ext cx="4495800" cy="3455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</a:pPr>
            <a:r>
              <a:rPr lang="es-ES" sz="2400" kern="0" dirty="0" smtClean="0"/>
              <a:t>Applications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Automatic detection of endpoints categories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More “</a:t>
            </a:r>
            <a:r>
              <a:rPr lang="es-ES" sz="2000" i="1" kern="0" dirty="0" smtClean="0"/>
              <a:t>trustable</a:t>
            </a:r>
            <a:r>
              <a:rPr lang="es-ES" sz="2000" kern="0" dirty="0" smtClean="0"/>
              <a:t>” than human tagging </a:t>
            </a:r>
          </a:p>
          <a:p>
            <a:pPr lvl="1">
              <a:buClr>
                <a:schemeClr val="accent6"/>
              </a:buClr>
            </a:pPr>
            <a:r>
              <a:rPr lang="es-ES" sz="2000" kern="0" dirty="0" smtClean="0"/>
              <a:t>Map categories detected with “suitable” visual elements for the visualizations (e.g., TimeLine + maps for events data)</a:t>
            </a:r>
          </a:p>
          <a:p>
            <a:pPr marL="457200" lvl="1" indent="0">
              <a:buFont typeface="Wingdings" pitchFamily="2" charset="2"/>
              <a:buNone/>
            </a:pPr>
            <a:endParaRPr lang="es-ES" sz="2000" kern="0" dirty="0" smtClean="0"/>
          </a:p>
        </p:txBody>
      </p:sp>
      <p:sp>
        <p:nvSpPr>
          <p:cNvPr id="23" name="CuadroTexto 2"/>
          <p:cNvSpPr txBox="1"/>
          <p:nvPr/>
        </p:nvSpPr>
        <p:spPr>
          <a:xfrm>
            <a:off x="4592032" y="5861142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4"/>
              </a:rPr>
              <a:t>sparqles.org</a:t>
            </a:r>
            <a:endParaRPr lang="es-ES" dirty="0"/>
          </a:p>
        </p:txBody>
      </p:sp>
      <p:grpSp>
        <p:nvGrpSpPr>
          <p:cNvPr id="27" name="Agrupar 12"/>
          <p:cNvGrpSpPr/>
          <p:nvPr/>
        </p:nvGrpSpPr>
        <p:grpSpPr>
          <a:xfrm>
            <a:off x="6084168" y="4837948"/>
            <a:ext cx="1827343" cy="644527"/>
            <a:chOff x="3156" y="981768"/>
            <a:chExt cx="1611319" cy="644527"/>
          </a:xfrm>
        </p:grpSpPr>
        <p:sp>
          <p:nvSpPr>
            <p:cNvPr id="28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sp>
        <p:nvSpPr>
          <p:cNvPr id="16" name="CuadroTexto 12"/>
          <p:cNvSpPr txBox="1"/>
          <p:nvPr/>
        </p:nvSpPr>
        <p:spPr>
          <a:xfrm>
            <a:off x="247319" y="4419708"/>
            <a:ext cx="4308709" cy="1631216"/>
          </a:xfrm>
          <a:prstGeom prst="rect">
            <a:avLst/>
          </a:prstGeom>
          <a:gradFill>
            <a:gsLst>
              <a:gs pos="0">
                <a:srgbClr val="C00000"/>
              </a:gs>
              <a:gs pos="57000">
                <a:srgbClr val="AC0000"/>
              </a:gs>
              <a:gs pos="100000">
                <a:srgbClr val="92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/>
              <a:t>444 endpoints (*) analyzed, 278 good answers </a:t>
            </a:r>
            <a:r>
              <a:rPr lang="es-ES" sz="2000" b="1" dirty="0"/>
              <a:t>(62.61%</a:t>
            </a:r>
            <a:r>
              <a:rPr lang="es-ES" sz="2000" dirty="0"/>
              <a:t>) using ASK queries.</a:t>
            </a:r>
          </a:p>
          <a:p>
            <a:pPr marL="342900" indent="-342900">
              <a:buFont typeface="Wingdings" charset="2"/>
              <a:buChar char="Ø"/>
            </a:pPr>
            <a:r>
              <a:rPr lang="es-ES" sz="2000" dirty="0">
                <a:solidFill>
                  <a:srgbClr val="FFFFFF"/>
                </a:solidFill>
              </a:rPr>
              <a:t>Few </a:t>
            </a:r>
            <a:r>
              <a:rPr lang="es-ES" sz="2000" dirty="0">
                <a:solidFill>
                  <a:srgbClr val="FFC000"/>
                </a:solidFill>
              </a:rPr>
              <a:t>taxonomies</a:t>
            </a:r>
            <a:r>
              <a:rPr lang="es-ES" sz="2000" dirty="0">
                <a:solidFill>
                  <a:srgbClr val="FFFFFF"/>
                </a:solidFill>
              </a:rPr>
              <a:t> in SKOS, </a:t>
            </a:r>
            <a:r>
              <a:rPr lang="es-ES" sz="2000" b="1" dirty="0">
                <a:solidFill>
                  <a:srgbClr val="FFFFFF"/>
                </a:solidFill>
              </a:rPr>
              <a:t>many GEO DATA</a:t>
            </a:r>
          </a:p>
        </p:txBody>
      </p:sp>
    </p:spTree>
    <p:extLst>
      <p:ext uri="{BB962C8B-B14F-4D97-AF65-F5344CB8AC3E}">
        <p14:creationId xmlns:p14="http://schemas.microsoft.com/office/powerpoint/2010/main" val="101128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77936" y="4141670"/>
            <a:ext cx="8710120" cy="202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Build candidate properties for visualization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pop-up menus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facet browsing 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For charts display</a:t>
            </a:r>
          </a:p>
        </p:txBody>
      </p:sp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2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 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Properties Aggregation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358975" y="3173883"/>
            <a:ext cx="8710120" cy="1043661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 smtClean="0"/>
              <a:t>Retrieve properties from external datasets</a:t>
            </a:r>
          </a:p>
          <a:p>
            <a:pPr lvl="1">
              <a:buClr>
                <a:srgbClr val="C00000"/>
              </a:buClr>
            </a:pPr>
            <a:r>
              <a:rPr lang="en-US" dirty="0" smtClean="0"/>
              <a:t>So called “enriched properties”</a:t>
            </a:r>
          </a:p>
        </p:txBody>
      </p:sp>
      <p:grpSp>
        <p:nvGrpSpPr>
          <p:cNvPr id="18" name="Agrupar 12"/>
          <p:cNvGrpSpPr/>
          <p:nvPr/>
        </p:nvGrpSpPr>
        <p:grpSpPr>
          <a:xfrm>
            <a:off x="4355976" y="4872705"/>
            <a:ext cx="1755335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5889456" y="486916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857909" y="1109062"/>
            <a:ext cx="8286091" cy="96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Goal: Exploit the “connectors” between graphs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endParaRPr lang="en-US" sz="1400" kern="0" dirty="0" smtClean="0"/>
          </a:p>
        </p:txBody>
      </p:sp>
      <p:sp>
        <p:nvSpPr>
          <p:cNvPr id="20" name="Content Placeholder 8"/>
          <p:cNvSpPr txBox="1">
            <a:spLocks/>
          </p:cNvSpPr>
          <p:nvPr/>
        </p:nvSpPr>
        <p:spPr bwMode="auto">
          <a:xfrm>
            <a:off x="524278" y="2146184"/>
            <a:ext cx="8558384" cy="110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“connectors” are used to enrich a given graph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owl:sameAs</a:t>
            </a:r>
            <a:r>
              <a:rPr lang="en-US" kern="0" dirty="0" smtClean="0">
                <a:latin typeface="Andale Mono"/>
                <a:cs typeface="Andale Mono"/>
              </a:rPr>
              <a:t> ; </a:t>
            </a:r>
            <a:r>
              <a:rPr lang="en-US" kern="0" dirty="0" err="1" smtClean="0">
                <a:latin typeface="Andale Mono"/>
                <a:cs typeface="Andale Mono"/>
              </a:rPr>
              <a:t>rdfs:seeAlso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skos:exactMatch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75351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Step 3: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Content Placeholder 8"/>
          <p:cNvSpPr>
            <a:spLocks noGrp="1"/>
          </p:cNvSpPr>
          <p:nvPr>
            <p:ph sz="half" idx="1"/>
          </p:nvPr>
        </p:nvSpPr>
        <p:spPr>
          <a:xfrm>
            <a:off x="794277" y="1017499"/>
            <a:ext cx="8349724" cy="187139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Visualization Generator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Recommend the visual elements based on categories</a:t>
            </a:r>
          </a:p>
          <a:p>
            <a:pPr lvl="1">
              <a:buClr>
                <a:srgbClr val="C00000"/>
              </a:buClr>
            </a:pPr>
            <a:r>
              <a:rPr lang="en-US" dirty="0"/>
              <a:t>Transform ASK queries to SELECT or CONSTRUCT queries for input to visual library</a:t>
            </a:r>
            <a:r>
              <a:rPr lang="en-US" dirty="0" smtClean="0"/>
              <a:t>.</a:t>
            </a:r>
            <a:endParaRPr lang="en-US" sz="1400" b="0" dirty="0" smtClean="0"/>
          </a:p>
        </p:txBody>
      </p:sp>
      <p:grpSp>
        <p:nvGrpSpPr>
          <p:cNvPr id="18" name="Agrupar 12"/>
          <p:cNvGrpSpPr/>
          <p:nvPr/>
        </p:nvGrpSpPr>
        <p:grpSpPr>
          <a:xfrm>
            <a:off x="1547664" y="5601345"/>
            <a:ext cx="1806031" cy="644527"/>
            <a:chOff x="3156" y="981768"/>
            <a:chExt cx="1611319" cy="644527"/>
          </a:xfrm>
        </p:grpSpPr>
        <p:sp>
          <p:nvSpPr>
            <p:cNvPr id="19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  <a:solidFill>
              <a:srgbClr val="92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28" name="Agrupar 13"/>
          <p:cNvGrpSpPr/>
          <p:nvPr/>
        </p:nvGrpSpPr>
        <p:grpSpPr>
          <a:xfrm>
            <a:off x="3131840" y="5597800"/>
            <a:ext cx="2705486" cy="644527"/>
            <a:chOff x="1292211" y="981768"/>
            <a:chExt cx="2705486" cy="644527"/>
          </a:xfrm>
        </p:grpSpPr>
        <p:sp>
          <p:nvSpPr>
            <p:cNvPr id="29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  <a:solidFill>
              <a:srgbClr val="C0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  <p:grpSp>
        <p:nvGrpSpPr>
          <p:cNvPr id="20" name="Agrupar 17"/>
          <p:cNvGrpSpPr/>
          <p:nvPr/>
        </p:nvGrpSpPr>
        <p:grpSpPr>
          <a:xfrm>
            <a:off x="5603993" y="5580874"/>
            <a:ext cx="2424391" cy="666971"/>
            <a:chOff x="3675434" y="981768"/>
            <a:chExt cx="2363435" cy="644527"/>
          </a:xfrm>
        </p:grpSpPr>
        <p:sp>
          <p:nvSpPr>
            <p:cNvPr id="21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  <a:solidFill>
              <a:srgbClr val="FF0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  <p:sp>
        <p:nvSpPr>
          <p:cNvPr id="23" name="Content Placeholder 8"/>
          <p:cNvSpPr txBox="1">
            <a:spLocks/>
          </p:cNvSpPr>
          <p:nvPr/>
        </p:nvSpPr>
        <p:spPr bwMode="auto">
          <a:xfrm>
            <a:off x="439353" y="2907019"/>
            <a:ext cx="8681689" cy="264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kern="0" dirty="0" smtClean="0"/>
              <a:t>Visualization Publisher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Export the description of visualization in RDF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Add metadata for the visualization (charts) and steps used to create it.</a:t>
            </a:r>
          </a:p>
          <a:p>
            <a:pPr lvl="1">
              <a:buClr>
                <a:srgbClr val="C00000"/>
              </a:buClr>
            </a:pPr>
            <a:r>
              <a:rPr lang="en-US" kern="0" dirty="0" smtClean="0"/>
              <a:t>e.g., </a:t>
            </a:r>
            <a:r>
              <a:rPr lang="en-US" kern="0" dirty="0" err="1" smtClean="0">
                <a:latin typeface="Andale Mono"/>
                <a:cs typeface="Andale Mono"/>
              </a:rPr>
              <a:t>dcat:Dataset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err="1" smtClean="0">
                <a:latin typeface="Andale Mono"/>
                <a:cs typeface="Andale Mono"/>
              </a:rPr>
              <a:t>prov:wasDerivedFrom</a:t>
            </a:r>
            <a:r>
              <a:rPr lang="en-US" kern="0" dirty="0" smtClean="0">
                <a:latin typeface="Andale Mono"/>
                <a:cs typeface="Andale Mono"/>
              </a:rPr>
              <a:t>, </a:t>
            </a:r>
            <a:r>
              <a:rPr lang="en-US" kern="0" dirty="0" smtClean="0">
                <a:latin typeface="Andale Mono"/>
                <a:cs typeface="Andale Mono"/>
                <a:hlinkClick r:id="rId4"/>
              </a:rPr>
              <a:t>chart</a:t>
            </a:r>
            <a:r>
              <a:rPr lang="en-US" kern="0" dirty="0" smtClean="0">
                <a:latin typeface="Andale Mono"/>
                <a:cs typeface="Andale Mono"/>
              </a:rPr>
              <a:t> vocabulary, </a:t>
            </a:r>
            <a:r>
              <a:rPr lang="en-US" kern="0" dirty="0" err="1" smtClean="0">
                <a:latin typeface="Andale Mono"/>
                <a:cs typeface="Andale Mono"/>
              </a:rPr>
              <a:t>void:ExampleResource</a:t>
            </a:r>
            <a:r>
              <a:rPr lang="en-US" kern="0" dirty="0" smtClean="0">
                <a:latin typeface="Andale Mono"/>
                <a:cs typeface="Andale Mono"/>
              </a:rPr>
              <a:t>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3888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4343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Imagen 4" descr="step1-ldvizw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973">
            <a:off x="88805" y="2279752"/>
            <a:ext cx="2934435" cy="3284984"/>
          </a:xfrm>
          <a:prstGeom prst="rect">
            <a:avLst/>
          </a:prstGeom>
        </p:spPr>
      </p:pic>
      <p:pic>
        <p:nvPicPr>
          <p:cNvPr id="35" name="Imagen 3" descr="step2-ldvizwiz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0742">
            <a:off x="2144869" y="3142168"/>
            <a:ext cx="2660895" cy="31683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C00000">
              <a:alpha val="7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Current Implementation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Content Placeholder 8"/>
          <p:cNvSpPr>
            <a:spLocks noGrp="1"/>
          </p:cNvSpPr>
          <p:nvPr>
            <p:ph idx="1"/>
          </p:nvPr>
        </p:nvSpPr>
        <p:spPr>
          <a:xfrm>
            <a:off x="1053056" y="952800"/>
            <a:ext cx="8487496" cy="936104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2400" b="0" dirty="0" err="1" smtClean="0"/>
              <a:t>Javascript</a:t>
            </a:r>
            <a:r>
              <a:rPr lang="en-US" sz="2400" b="0" dirty="0" smtClean="0"/>
              <a:t> light version as “</a:t>
            </a:r>
            <a:r>
              <a:rPr lang="en-US" sz="2400" b="0" i="1" dirty="0" smtClean="0"/>
              <a:t>proof-of-concept</a:t>
            </a:r>
            <a:r>
              <a:rPr lang="en-US" sz="2400" b="0" dirty="0" smtClean="0"/>
              <a:t>”</a:t>
            </a:r>
          </a:p>
          <a:p>
            <a:pPr>
              <a:buClr>
                <a:srgbClr val="C00000"/>
              </a:buClr>
            </a:pPr>
            <a:r>
              <a:rPr lang="en-US" sz="2400" b="0" dirty="0" smtClean="0"/>
              <a:t>Url</a:t>
            </a:r>
            <a:r>
              <a:rPr lang="en-US" sz="2400" b="0" dirty="0"/>
              <a:t>: </a:t>
            </a:r>
            <a:r>
              <a:rPr lang="en-US" sz="2400" b="0" dirty="0">
                <a:hlinkClick r:id="rId6"/>
              </a:rPr>
              <a:t>http://semantics.eurecom.fr/datalift/rdfViz/apps</a:t>
            </a:r>
            <a:r>
              <a:rPr lang="en-US" sz="2400" b="0" dirty="0" smtClean="0">
                <a:hlinkClick r:id="rId6"/>
              </a:rPr>
              <a:t>/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400" b="0" dirty="0" smtClean="0"/>
          </a:p>
        </p:txBody>
      </p:sp>
      <p:pic>
        <p:nvPicPr>
          <p:cNvPr id="33" name="Imagen 2" descr="step3-ldvizwiz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83">
            <a:off x="4383200" y="2351147"/>
            <a:ext cx="5352839" cy="34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F78903">
              <a:alpha val="83922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3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385900" y="2924944"/>
            <a:ext cx="63722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>
                <a:solidFill>
                  <a:srgbClr val="F78903"/>
                </a:solidFill>
              </a:rPr>
              <a:t>Best Practices for metadata in </a:t>
            </a:r>
            <a:r>
              <a:rPr lang="en-GB" sz="3600" dirty="0" smtClean="0">
                <a:solidFill>
                  <a:srgbClr val="F78903"/>
                </a:solidFill>
              </a:rPr>
              <a:t>vocabularies</a:t>
            </a:r>
            <a:endParaRPr lang="en-GB" sz="3600" dirty="0">
              <a:solidFill>
                <a:srgbClr val="F78903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W3C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Govn’t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LD Best Practices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Imagen 15" descr="bp-w3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11" y="2876837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93194" y="1012032"/>
            <a:ext cx="8027278" cy="202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dirty="0" smtClean="0"/>
              <a:t> </a:t>
            </a:r>
            <a:r>
              <a:rPr lang="en-US" sz="2400" b="0" dirty="0" smtClean="0"/>
              <a:t>best practices to help government worldwide to access and reuse their by taking benefit of Linked Data mechanism.</a:t>
            </a:r>
          </a:p>
          <a:p>
            <a:pPr>
              <a:buClr>
                <a:srgbClr val="F78903"/>
              </a:buClr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/>
              <a:t> </a:t>
            </a:r>
            <a:r>
              <a:rPr lang="en-US" sz="2400" b="0" dirty="0" smtClean="0"/>
              <a:t>steps to rich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b="0" dirty="0" smtClean="0">
                <a:sym typeface="Zapf Dingbats"/>
              </a:rPr>
              <a:t>ratings datasets in </a:t>
            </a:r>
            <a:r>
              <a:rPr lang="en-US" sz="2400" b="0" dirty="0" err="1" smtClean="0">
                <a:sym typeface="Zapf Dingbats"/>
              </a:rPr>
              <a:t>TimBL</a:t>
            </a:r>
            <a:r>
              <a:rPr lang="en-US" sz="2400" b="0" dirty="0" smtClean="0">
                <a:sym typeface="Zapf Dingbats"/>
              </a:rPr>
              <a:t> scale.</a:t>
            </a:r>
            <a:endParaRPr lang="en-US" sz="2400" b="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19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14"/>
          <a:stretch/>
        </p:blipFill>
        <p:spPr>
          <a:xfrm>
            <a:off x="4741543" y="2840840"/>
            <a:ext cx="4176464" cy="2967765"/>
          </a:xfrm>
        </p:spPr>
      </p:pic>
    </p:spTree>
    <p:extLst>
      <p:ext uri="{BB962C8B-B14F-4D97-AF65-F5344CB8AC3E}">
        <p14:creationId xmlns:p14="http://schemas.microsoft.com/office/powerpoint/2010/main" val="405891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426504" y="3346324"/>
            <a:ext cx="3541394" cy="3251028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LOV 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in a Nutshell : </a:t>
            </a:r>
            <a:r>
              <a:rPr lang="en-GB" sz="28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http</a:t>
            </a:r>
            <a:r>
              <a:rPr lang="en-GB" sz="28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://lov.okfn.org/dataset/lov/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5" name="Content Placeholder 8"/>
          <p:cNvSpPr>
            <a:spLocks noGrp="1"/>
          </p:cNvSpPr>
          <p:nvPr>
            <p:ph idx="1"/>
          </p:nvPr>
        </p:nvSpPr>
        <p:spPr>
          <a:xfrm>
            <a:off x="779147" y="908720"/>
            <a:ext cx="5593053" cy="3587182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dirty="0" smtClean="0"/>
              <a:t>A curated list of vocabularies</a:t>
            </a:r>
            <a:endParaRPr lang="en-US" dirty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More than 450 vocabularies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Each of them described by </a:t>
            </a:r>
            <a:r>
              <a:rPr lang="en-US" sz="2000" dirty="0" smtClean="0">
                <a:solidFill>
                  <a:schemeClr val="accent6"/>
                </a:solidFill>
              </a:rPr>
              <a:t>vocabulary-of-a-friend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Provide a dump in N3 of the different versions of a </a:t>
            </a:r>
            <a:r>
              <a:rPr lang="en-US" sz="2000" dirty="0" smtClean="0"/>
              <a:t>vocabulary</a:t>
            </a:r>
            <a:endParaRPr lang="en-US" sz="2000" dirty="0" smtClean="0"/>
          </a:p>
          <a:p>
            <a:pPr lvl="1">
              <a:buClr>
                <a:srgbClr val="F78903"/>
              </a:buClr>
            </a:pPr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6"/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85" y="1153530"/>
            <a:ext cx="1040115" cy="93610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52" y="2024289"/>
            <a:ext cx="613706" cy="668940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4034" y="1820197"/>
            <a:ext cx="1904762" cy="571429"/>
          </a:xfrm>
          <a:prstGeom prst="rect">
            <a:avLst/>
          </a:prstGeom>
        </p:spPr>
      </p:pic>
      <p:sp>
        <p:nvSpPr>
          <p:cNvPr id="22" name="Rectangle 19"/>
          <p:cNvSpPr/>
          <p:nvPr/>
        </p:nvSpPr>
        <p:spPr>
          <a:xfrm rot="20228038">
            <a:off x="293201" y="4635176"/>
            <a:ext cx="4776982" cy="830997"/>
          </a:xfrm>
          <a:prstGeom prst="rect">
            <a:avLst/>
          </a:prstGeom>
          <a:ln>
            <a:solidFill>
              <a:srgbClr val="FDA439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63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5805">
            <a:off x="362902" y="1669915"/>
            <a:ext cx="4169824" cy="4832705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49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   Focus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on </a:t>
            </a:r>
            <a:r>
              <a:rPr lang="en-GB" sz="2300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vocabularies: Disambiguating </a:t>
            </a:r>
            <a:r>
              <a:rPr lang="en-GB" sz="2300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Prefixes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58489" y="692696"/>
            <a:ext cx="8823368" cy="1383484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400" dirty="0" smtClean="0">
                <a:solidFill>
                  <a:srgbClr val="F78903"/>
                </a:solidFill>
              </a:rPr>
              <a:t>Goal: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align services against Linked Open Vocabularies to harmonize and manage vocabularies’ namespaces</a:t>
            </a:r>
          </a:p>
          <a:p>
            <a:pPr algn="ctr">
              <a:defRPr/>
            </a:pPr>
            <a:endParaRPr lang="en-US" sz="2600" dirty="0" smtClean="0"/>
          </a:p>
        </p:txBody>
      </p:sp>
      <p:sp>
        <p:nvSpPr>
          <p:cNvPr id="17" name="Content Placeholder 8"/>
          <p:cNvSpPr txBox="1">
            <a:spLocks/>
          </p:cNvSpPr>
          <p:nvPr/>
        </p:nvSpPr>
        <p:spPr bwMode="auto">
          <a:xfrm>
            <a:off x="4428634" y="2349698"/>
            <a:ext cx="475322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Global namespaces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With good practices to recommend a prefix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Have a more transparent list of built-in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/>
              <a:t>All the services understand each other with prefixes</a:t>
            </a:r>
          </a:p>
          <a:p>
            <a:pPr lvl="1">
              <a:buClr>
                <a:srgbClr val="F78903"/>
              </a:buClr>
              <a:defRPr/>
            </a:pPr>
            <a:r>
              <a:rPr lang="en-US" dirty="0" smtClean="0">
                <a:cs typeface="Courier New" pitchFamily="49" charset="0"/>
              </a:rPr>
              <a:t>Some de facto prefixes emerging: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foaf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rdf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 owl:, </a:t>
            </a:r>
            <a:r>
              <a:rPr lang="en-US" dirty="0" err="1" smtClean="0">
                <a:solidFill>
                  <a:srgbClr val="F78903"/>
                </a:solidFill>
                <a:cs typeface="Courier New" pitchFamily="49" charset="0"/>
              </a:rPr>
              <a:t>skos</a:t>
            </a:r>
            <a:r>
              <a:rPr lang="en-US" dirty="0" smtClean="0">
                <a:solidFill>
                  <a:srgbClr val="F78903"/>
                </a:solidFill>
                <a:cs typeface="Courier New" pitchFamily="49" charset="0"/>
              </a:rPr>
              <a:t>:,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27190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GeoData</a:t>
            </a:r>
            <a:r>
              <a:rPr lang="en-GB" dirty="0">
                <a:solidFill>
                  <a:schemeClr val="bg1"/>
                </a:solidFill>
              </a:rPr>
              <a:t> on the LOD Cloud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pSp>
        <p:nvGrpSpPr>
          <p:cNvPr id="21" name="Agrupar 20"/>
          <p:cNvGrpSpPr/>
          <p:nvPr/>
        </p:nvGrpSpPr>
        <p:grpSpPr>
          <a:xfrm>
            <a:off x="539750" y="997984"/>
            <a:ext cx="8568754" cy="5311336"/>
            <a:chOff x="539750" y="997984"/>
            <a:chExt cx="8568754" cy="5311336"/>
          </a:xfrm>
        </p:grpSpPr>
        <p:pic>
          <p:nvPicPr>
            <p:cNvPr id="22" name="Imagen 5" descr="Capture d'écran 2015-03-20 15.05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997984"/>
              <a:ext cx="2880320" cy="2984012"/>
            </a:xfrm>
            <a:prstGeom prst="rect">
              <a:avLst/>
            </a:prstGeom>
          </p:spPr>
        </p:pic>
        <p:pic>
          <p:nvPicPr>
            <p:cNvPr id="23" name="Imagen 2" descr="lod-diagram-201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869" y="3872408"/>
              <a:ext cx="3309635" cy="2436912"/>
            </a:xfrm>
            <a:prstGeom prst="rect">
              <a:avLst/>
            </a:prstGeom>
          </p:spPr>
        </p:pic>
        <p:pic>
          <p:nvPicPr>
            <p:cNvPr id="24" name="Immagin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50" y="1079776"/>
              <a:ext cx="5143867" cy="3366564"/>
            </a:xfrm>
            <a:prstGeom prst="rect">
              <a:avLst/>
            </a:prstGeom>
          </p:spPr>
        </p:pic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710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chemeClr val="accent6"/>
                </a:solidFill>
                <a:hlinkClick r:id="rId7"/>
              </a:rPr>
              <a:t>http://lod-cloud.net/versions/2014-08-30</a:t>
            </a:r>
            <a:r>
              <a:rPr lang="fr-FR" sz="1200" b="1" dirty="0" smtClean="0">
                <a:solidFill>
                  <a:schemeClr val="accent6"/>
                </a:solidFill>
                <a:hlinkClick r:id="rId7"/>
              </a:rPr>
              <a:t>/</a:t>
            </a:r>
            <a:r>
              <a:rPr lang="fr-FR" sz="1200" b="1" dirty="0" smtClean="0">
                <a:solidFill>
                  <a:schemeClr val="accent6"/>
                </a:solidFill>
              </a:rPr>
              <a:t> 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8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27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chemeClr val="accent6"/>
                </a:solidFill>
              </a:rPr>
              <a:t>19,43%</a:t>
            </a:r>
            <a:r>
              <a:rPr lang="es-ES" sz="1400" dirty="0" smtClean="0">
                <a:solidFill>
                  <a:srgbClr val="77933C"/>
                </a:solidFill>
              </a:rPr>
              <a:t>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  <p:sp>
        <p:nvSpPr>
          <p:cNvPr id="28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  <a:hlinkClick r:id="rId9"/>
              </a:rPr>
              <a:t>http://lod-cloud.net/state</a:t>
            </a:r>
            <a:r>
              <a:rPr lang="es-ES" sz="1200" dirty="0" smtClean="0">
                <a:solidFill>
                  <a:schemeClr val="accent6"/>
                </a:solidFill>
                <a:hlinkClick r:id="rId9"/>
              </a:rPr>
              <a:t>/</a:t>
            </a:r>
            <a:r>
              <a:rPr lang="es-ES" sz="1200" dirty="0" smtClean="0">
                <a:solidFill>
                  <a:schemeClr val="accent6"/>
                </a:solidFill>
              </a:rPr>
              <a:t> </a:t>
            </a:r>
            <a:endParaRPr lang="es-E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3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LOV </a:t>
            </a:r>
            <a:r>
              <a:rPr lang="en-GB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vs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PREFIX.CC-Alignment Findings 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8" y="1340718"/>
            <a:ext cx="4500961" cy="3528392"/>
          </a:xfr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3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781848"/>
              </p:ext>
            </p:extLst>
          </p:nvPr>
        </p:nvGraphicFramePr>
        <p:xfrm>
          <a:off x="5261858" y="3713584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07526"/>
              </p:ext>
            </p:extLst>
          </p:nvPr>
        </p:nvGraphicFramePr>
        <p:xfrm>
          <a:off x="5124305" y="1052736"/>
          <a:ext cx="3744416" cy="19442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240"/>
                <a:gridCol w="1584176"/>
              </a:tblGrid>
              <a:tr h="388843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>
                    <a:solidFill>
                      <a:srgbClr val="F7890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lov</a:t>
                      </a:r>
                      <a:r>
                        <a:rPr lang="en-US" sz="2000" u="none" strike="noStrike" dirty="0">
                          <a:effectLst/>
                        </a:rPr>
                        <a:t>-able vocabs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Intersect-prefixes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vocabs in LOV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rgbClr val="F9E3B3"/>
                    </a:solidFill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vocabs </a:t>
                      </a:r>
                      <a:r>
                        <a:rPr lang="en-US" sz="2000" u="none" strike="noStrike" dirty="0">
                          <a:effectLst/>
                        </a:rPr>
                        <a:t>in prefix.cc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Freccia in giù 3"/>
          <p:cNvSpPr/>
          <p:nvPr/>
        </p:nvSpPr>
        <p:spPr bwMode="auto">
          <a:xfrm>
            <a:off x="3635896" y="2636912"/>
            <a:ext cx="360041" cy="648072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529482" y="5165696"/>
            <a:ext cx="3720244" cy="830997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More than </a:t>
            </a:r>
            <a:r>
              <a:rPr lang="en-US" sz="2400" b="1" dirty="0"/>
              <a:t>200</a:t>
            </a:r>
            <a:r>
              <a:rPr lang="en-US" sz="2400" dirty="0"/>
              <a:t> prefixes in prefix.cc are vocabularies </a:t>
            </a:r>
          </a:p>
        </p:txBody>
      </p:sp>
    </p:spTree>
    <p:extLst>
      <p:ext uri="{BB962C8B-B14F-4D97-AF65-F5344CB8AC3E}">
        <p14:creationId xmlns:p14="http://schemas.microsoft.com/office/powerpoint/2010/main" val="185528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Vocabulary Search and Ranking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152" y="1216761"/>
            <a:ext cx="8311085" cy="130876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>
                <a:solidFill>
                  <a:srgbClr val="F78903"/>
                </a:solidFill>
              </a:rPr>
              <a:t>Goal</a:t>
            </a:r>
          </a:p>
          <a:p>
            <a:pPr marL="0" indent="0" algn="ctr">
              <a:spcBef>
                <a:spcPts val="0"/>
              </a:spcBef>
              <a:buClr>
                <a:schemeClr val="accent6"/>
              </a:buClr>
              <a:buNone/>
              <a:defRPr/>
            </a:pPr>
            <a:r>
              <a:rPr lang="en-US" sz="2600" dirty="0" smtClean="0"/>
              <a:t>Ranking vocabularies based on Information Content Metrics</a:t>
            </a:r>
            <a:br>
              <a:rPr lang="en-US" sz="2600" dirty="0" smtClean="0"/>
            </a:br>
            <a:endParaRPr lang="en-US" sz="26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 bwMode="auto">
          <a:xfrm>
            <a:off x="1018057" y="3145047"/>
            <a:ext cx="765839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</a:pPr>
            <a:r>
              <a:rPr lang="en-US" dirty="0" smtClean="0"/>
              <a:t>Metrics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Information Content Metric (IC): </a:t>
            </a:r>
            <a:r>
              <a:rPr lang="en-US" sz="2600" b="1" dirty="0" smtClean="0">
                <a:solidFill>
                  <a:srgbClr val="F78903"/>
                </a:solidFill>
              </a:rPr>
              <a:t>value of information</a:t>
            </a:r>
            <a:r>
              <a:rPr lang="en-US" sz="2600" b="1" dirty="0" smtClean="0"/>
              <a:t> </a:t>
            </a:r>
            <a:r>
              <a:rPr lang="en-US" sz="2600" dirty="0" smtClean="0"/>
              <a:t>associated with a given entity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Partition Information Content Metric (PIC) </a:t>
            </a:r>
          </a:p>
          <a:p>
            <a:pPr lvl="1">
              <a:buClr>
                <a:srgbClr val="F78903"/>
              </a:buClr>
            </a:pPr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7190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graphicFrame>
        <p:nvGraphicFramePr>
          <p:cNvPr id="15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567998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xfrm>
            <a:off x="4648200" y="1125538"/>
            <a:ext cx="4244975" cy="5111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3" name="Text Placeholder 3"/>
          <p:cNvSpPr txBox="1">
            <a:spLocks/>
          </p:cNvSpPr>
          <p:nvPr/>
        </p:nvSpPr>
        <p:spPr bwMode="auto">
          <a:xfrm>
            <a:off x="706328" y="1256919"/>
            <a:ext cx="4040188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terms (IC value)</a:t>
            </a:r>
            <a:endParaRPr lang="en-US" sz="2400" kern="0" dirty="0"/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4746516" y="1256919"/>
            <a:ext cx="43924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400" kern="0" dirty="0" smtClean="0"/>
              <a:t>Top-15 vocabs (PIC value)</a:t>
            </a:r>
            <a:endParaRPr lang="en-US" sz="2400" kern="0" dirty="0"/>
          </a:p>
        </p:txBody>
      </p:sp>
      <p:pic>
        <p:nvPicPr>
          <p:cNvPr id="28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5364088" y="2051819"/>
            <a:ext cx="3157345" cy="3887827"/>
          </a:xfrm>
          <a:prstGeom prst="rect">
            <a:avLst/>
          </a:prstGeom>
          <a:effectLst>
            <a:outerShdw blurRad="1397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3"/>
          <a:stretch/>
        </p:blipFill>
        <p:spPr>
          <a:xfrm>
            <a:off x="443471" y="2103944"/>
            <a:ext cx="4169629" cy="3844314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5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Applications of the Ranking Metrics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73625" y="1031067"/>
            <a:ext cx="8657846" cy="1766685"/>
          </a:xfrm>
        </p:spPr>
        <p:txBody>
          <a:bodyPr/>
          <a:lstStyle/>
          <a:p>
            <a:pPr>
              <a:buClr>
                <a:srgbClr val="F78903"/>
              </a:buClr>
            </a:pPr>
            <a:r>
              <a:rPr lang="en-US" sz="2600" dirty="0" smtClean="0"/>
              <a:t>Vocabulary life-cycle management</a:t>
            </a:r>
          </a:p>
          <a:p>
            <a:pPr lvl="1">
              <a:buClr>
                <a:srgbClr val="F78903"/>
              </a:buClr>
            </a:pPr>
            <a:r>
              <a:rPr lang="en-US" sz="2200" dirty="0" smtClean="0"/>
              <a:t>Help assessing the use of terms and vocabulary updates</a:t>
            </a:r>
          </a:p>
          <a:p>
            <a:pPr lvl="1">
              <a:buClr>
                <a:srgbClr val="F78903"/>
              </a:buClr>
            </a:pPr>
            <a:r>
              <a:rPr lang="en-US" sz="2200" b="0" dirty="0" smtClean="0"/>
              <a:t>Monitoring the use of </a:t>
            </a:r>
            <a:r>
              <a:rPr lang="en-US" sz="2200" i="1" dirty="0" err="1" smtClean="0"/>
              <a:t>owl:deprecated</a:t>
            </a:r>
            <a:r>
              <a:rPr lang="en-US" sz="2200" i="1" dirty="0" smtClean="0"/>
              <a:t> or </a:t>
            </a:r>
            <a:r>
              <a:rPr lang="en-US" sz="2200" dirty="0" smtClean="0">
                <a:hlinkClick r:id="rId4"/>
              </a:rPr>
              <a:t>http</a:t>
            </a:r>
            <a:r>
              <a:rPr lang="en-US" sz="2200" dirty="0">
                <a:hlinkClick r:id="rId4"/>
              </a:rPr>
              <a:t>://www.w3.org/2003/06/sw-vocab-status/ns#:</a:t>
            </a:r>
            <a:r>
              <a:rPr lang="en-US" sz="2200" dirty="0" smtClean="0">
                <a:hlinkClick r:id="rId4"/>
              </a:rPr>
              <a:t>term_status</a:t>
            </a:r>
            <a:endParaRPr lang="en-US" sz="22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420826" y="2718077"/>
            <a:ext cx="8424732" cy="162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Semantic Web applications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Vocabularies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higher PIC </a:t>
            </a:r>
            <a:r>
              <a:rPr lang="en-US" sz="2200" kern="0" dirty="0" smtClean="0"/>
              <a:t>might be proposed to a user as much as possible, e.g. for choosing properties to  display in a facetted browsing interface</a:t>
            </a:r>
          </a:p>
        </p:txBody>
      </p:sp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72362" y="4381210"/>
            <a:ext cx="8657846" cy="140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78903"/>
              </a:buClr>
            </a:pPr>
            <a:r>
              <a:rPr lang="en-US" sz="2600" kern="0" dirty="0" smtClean="0"/>
              <a:t>Interlinking datasets</a:t>
            </a:r>
          </a:p>
          <a:p>
            <a:pPr lvl="1">
              <a:buClr>
                <a:srgbClr val="F78903"/>
              </a:buClr>
            </a:pPr>
            <a:r>
              <a:rPr lang="en-US" sz="2200" kern="0" dirty="0" smtClean="0"/>
              <a:t>Generate </a:t>
            </a:r>
            <a:r>
              <a:rPr lang="en-US" sz="2200" i="1" kern="0" dirty="0" err="1" smtClean="0"/>
              <a:t>sameAs</a:t>
            </a:r>
            <a:r>
              <a:rPr lang="en-US" sz="2200" kern="0" dirty="0" smtClean="0"/>
              <a:t> links between resources based on vocabularies terms with </a:t>
            </a:r>
            <a:r>
              <a:rPr lang="en-US" sz="2200" b="1" kern="0" dirty="0" smtClean="0">
                <a:solidFill>
                  <a:srgbClr val="F78903"/>
                </a:solidFill>
              </a:rPr>
              <a:t>lower IC</a:t>
            </a:r>
            <a:r>
              <a:rPr lang="en-US" sz="2200" kern="0" dirty="0" smtClean="0">
                <a:solidFill>
                  <a:srgbClr val="F78903"/>
                </a:solidFill>
              </a:rPr>
              <a:t> </a:t>
            </a:r>
            <a:r>
              <a:rPr lang="en-US" sz="2200" kern="0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317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Licenses Compatibility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94841" y="2493688"/>
            <a:ext cx="4465191" cy="2879528"/>
          </a:xfrm>
        </p:spPr>
        <p:txBody>
          <a:bodyPr/>
          <a:lstStyle/>
          <a:p>
            <a:pPr>
              <a:buClr>
                <a:srgbClr val="F78903"/>
              </a:buClr>
              <a:defRPr/>
            </a:pPr>
            <a:r>
              <a:rPr lang="en-US" sz="2400" dirty="0" smtClean="0"/>
              <a:t>Approach: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000" dirty="0" smtClean="0">
                <a:solidFill>
                  <a:srgbClr val="F78903"/>
                </a:solidFill>
              </a:rPr>
              <a:t>Deontic </a:t>
            </a:r>
            <a:r>
              <a:rPr lang="en-US" sz="2000" dirty="0" smtClean="0">
                <a:solidFill>
                  <a:srgbClr val="F78903"/>
                </a:solidFill>
              </a:rPr>
              <a:t>logic [1]  </a:t>
            </a:r>
            <a:r>
              <a:rPr lang="en-US" sz="2000" dirty="0" smtClean="0"/>
              <a:t>to compute </a:t>
            </a:r>
            <a:r>
              <a:rPr lang="en-US" sz="2000" dirty="0" smtClean="0"/>
              <a:t>compatibility using RDF representation of licenses</a:t>
            </a: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5" name="Imagen 4" descr="LOV-stat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00" y="2276872"/>
            <a:ext cx="4326804" cy="2790788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11560" y="904290"/>
            <a:ext cx="84249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600" b="1" dirty="0" smtClean="0">
                <a:solidFill>
                  <a:srgbClr val="F78903"/>
                </a:solidFill>
              </a:rPr>
              <a:t>Goal</a:t>
            </a:r>
          </a:p>
          <a:p>
            <a:pPr algn="ctr">
              <a:defRPr/>
            </a:pPr>
            <a:r>
              <a:rPr lang="en-US" sz="2600" b="1" dirty="0" smtClean="0"/>
              <a:t>Reasoning </a:t>
            </a:r>
            <a:r>
              <a:rPr lang="en-US" sz="2600" b="1" dirty="0"/>
              <a:t>on Licenses for checking compatibilities between vocabularies and datasets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152" y="56612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6699" y="5654273"/>
            <a:ext cx="8912538" cy="67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78903"/>
              </a:buClr>
              <a:buNone/>
              <a:defRPr/>
            </a:pPr>
            <a:r>
              <a:rPr lang="en-US" sz="1400" dirty="0" smtClean="0">
                <a:solidFill>
                  <a:srgbClr val="FDA439"/>
                </a:solidFill>
              </a:rPr>
              <a:t>[1] </a:t>
            </a:r>
            <a:r>
              <a:rPr lang="en-US" sz="1400" dirty="0" err="1" smtClean="0"/>
              <a:t>Governatori</a:t>
            </a:r>
            <a:r>
              <a:rPr lang="en-US" sz="1400" dirty="0"/>
              <a:t>, Guido, et al. </a:t>
            </a:r>
            <a:r>
              <a:rPr lang="en-US" sz="1400" i="1" dirty="0"/>
              <a:t>"One License to Compose Them All.</a:t>
            </a:r>
            <a:r>
              <a:rPr lang="en-US" sz="1400" dirty="0"/>
              <a:t>" The Semantic Web–ISWC 2013. Springer Berlin Heidelberg, 2013. 151-166.</a:t>
            </a:r>
            <a:endParaRPr lang="en-US" sz="1600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Our Proposal: LIVE Framework</a:t>
            </a: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6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986266" y="986588"/>
            <a:ext cx="7740359" cy="4524214"/>
          </a:xfrm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uadroTexto 18"/>
          <p:cNvSpPr txBox="1"/>
          <p:nvPr/>
        </p:nvSpPr>
        <p:spPr>
          <a:xfrm>
            <a:off x="467542" y="5410090"/>
            <a:ext cx="85689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hlinkClick r:id="rId5"/>
              </a:rPr>
              <a:t>http://</a:t>
            </a:r>
            <a:r>
              <a:rPr lang="es-ES" sz="2800" dirty="0" err="1">
                <a:hlinkClick r:id="rId5"/>
              </a:rPr>
              <a:t>www.eurecom.fr</a:t>
            </a:r>
            <a:r>
              <a:rPr lang="es-ES" sz="2800" dirty="0">
                <a:hlinkClick r:id="rId5"/>
              </a:rPr>
              <a:t>/~</a:t>
            </a:r>
            <a:r>
              <a:rPr lang="es-ES" sz="2800" dirty="0" err="1">
                <a:hlinkClick r:id="rId5"/>
              </a:rPr>
              <a:t>atemezin</a:t>
            </a:r>
            <a:r>
              <a:rPr lang="es-ES" sz="2800" dirty="0">
                <a:hlinkClick r:id="rId5"/>
              </a:rPr>
              <a:t>/</a:t>
            </a:r>
            <a:r>
              <a:rPr lang="es-ES" sz="2800" dirty="0" err="1">
                <a:hlinkClick r:id="rId5"/>
              </a:rPr>
              <a:t>licenseChecker</a:t>
            </a:r>
            <a:r>
              <a:rPr lang="es-ES" sz="2800" dirty="0">
                <a:hlinkClick r:id="rId5"/>
              </a:rPr>
              <a:t>/ </a:t>
            </a:r>
            <a:endParaRPr lang="es-ES" sz="28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070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The Logic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Marcador de contenido 6" descr="composeTheories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3430"/>
          <a:stretch/>
        </p:blipFill>
        <p:spPr>
          <a:xfrm>
            <a:off x="1200831" y="854533"/>
            <a:ext cx="7911188" cy="319320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08891" y="3865607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F78903"/>
              </a:buCl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5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buClr>
                <a:srgbClr val="F78903"/>
              </a:buClr>
              <a:defRPr/>
            </a:pPr>
            <a:r>
              <a:rPr lang="en-US" sz="2300" dirty="0"/>
              <a:t>Logic of deontic rules: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buClr>
                <a:srgbClr val="F78903"/>
              </a:buClr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09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Live Evaluation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838152" y="1448797"/>
            <a:ext cx="7526309" cy="3306460"/>
          </a:xfrm>
        </p:spPr>
      </p:pic>
      <p:sp>
        <p:nvSpPr>
          <p:cNvPr id="14" name="TextBox 6"/>
          <p:cNvSpPr txBox="1"/>
          <p:nvPr/>
        </p:nvSpPr>
        <p:spPr>
          <a:xfrm>
            <a:off x="-5780" y="4935747"/>
            <a:ext cx="9149780" cy="1061829"/>
          </a:xfrm>
          <a:prstGeom prst="rect">
            <a:avLst/>
          </a:prstGeom>
          <a:gradFill>
            <a:gsLst>
              <a:gs pos="0">
                <a:srgbClr val="F78903"/>
              </a:gs>
              <a:gs pos="62000">
                <a:srgbClr val="FC9518"/>
              </a:gs>
              <a:gs pos="100000">
                <a:srgbClr val="FDA439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provides the compatibility in less than </a:t>
            </a:r>
            <a:r>
              <a:rPr lang="es-ES" sz="2100" b="1" dirty="0">
                <a:solidFill>
                  <a:srgbClr val="002060"/>
                </a:solidFill>
              </a:rPr>
              <a:t>5 seconds </a:t>
            </a:r>
            <a:r>
              <a:rPr lang="es-ES" sz="2100" dirty="0">
                <a:solidFill>
                  <a:schemeClr val="bg1"/>
                </a:solidFill>
              </a:rPr>
              <a:t>for 7 </a:t>
            </a:r>
            <a:r>
              <a:rPr lang="es-ES" sz="2100" dirty="0" smtClean="0">
                <a:solidFill>
                  <a:schemeClr val="bg1"/>
                </a:solidFill>
              </a:rPr>
              <a:t>datasets</a:t>
            </a:r>
          </a:p>
          <a:p>
            <a:pPr marL="0" indent="0" algn="ctr">
              <a:buNone/>
              <a:defRPr/>
            </a:pPr>
            <a:endParaRPr lang="es-ES" sz="2100" dirty="0">
              <a:solidFill>
                <a:schemeClr val="bg1"/>
              </a:solidFill>
            </a:endParaRPr>
          </a:p>
          <a:p>
            <a:pPr marL="0" indent="0" algn="ctr">
              <a:buNone/>
              <a:defRPr/>
            </a:pPr>
            <a:r>
              <a:rPr lang="es-ES" sz="2100" dirty="0">
                <a:solidFill>
                  <a:schemeClr val="bg1"/>
                </a:solidFill>
              </a:rPr>
              <a:t>LIVE retrieves 48 vocabularies in less than </a:t>
            </a:r>
            <a:r>
              <a:rPr lang="es-ES" sz="2100" b="1" dirty="0">
                <a:solidFill>
                  <a:srgbClr val="002060"/>
                </a:solidFill>
              </a:rPr>
              <a:t>14 seconds</a:t>
            </a:r>
          </a:p>
        </p:txBody>
      </p:sp>
    </p:spTree>
    <p:extLst>
      <p:ext uri="{BB962C8B-B14F-4D97-AF65-F5344CB8AC3E}">
        <p14:creationId xmlns:p14="http://schemas.microsoft.com/office/powerpoint/2010/main" val="257890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59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Conclusions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7389" y="4207041"/>
            <a:ext cx="8713663" cy="2062968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Contributing to Best Practices standard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081996" y="970346"/>
            <a:ext cx="8713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presented models for </a:t>
            </a:r>
            <a:r>
              <a:rPr lang="en-US" sz="2400" kern="0" dirty="0" err="1" smtClean="0"/>
              <a:t>Geodata</a:t>
            </a:r>
            <a:r>
              <a:rPr lang="en-US" sz="2400" kern="0" dirty="0" smtClean="0"/>
              <a:t>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better handling complex geometries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Supporting </a:t>
            </a:r>
            <a:r>
              <a:rPr lang="en-US" sz="2000" b="1" kern="0" dirty="0" smtClean="0">
                <a:solidFill>
                  <a:schemeClr val="accent6"/>
                </a:solidFill>
              </a:rPr>
              <a:t>*all* </a:t>
            </a:r>
            <a:r>
              <a:rPr lang="en-US" sz="2000" kern="0" dirty="0" smtClean="0"/>
              <a:t>CRS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For easy querying in SPARQL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13541" y="2768891"/>
            <a:ext cx="8098462" cy="12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We have proposed a generic visualization wizard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Based on predefined categories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Targeted to lay-users </a:t>
            </a:r>
          </a:p>
        </p:txBody>
      </p:sp>
    </p:spTree>
    <p:extLst>
      <p:ext uri="{BB962C8B-B14F-4D97-AF65-F5344CB8AC3E}">
        <p14:creationId xmlns:p14="http://schemas.microsoft.com/office/powerpoint/2010/main" val="114926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299849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French IGN- Reference </a:t>
            </a:r>
            <a:r>
              <a:rPr lang="fr-FR" dirty="0" err="1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755576" y="1125538"/>
            <a:ext cx="806457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467546" y="2443163"/>
            <a:ext cx="842562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kern="0" dirty="0">
                <a:solidFill>
                  <a:srgbClr val="195711"/>
                </a:solidFill>
                <a:ea typeface="+mn-ea"/>
                <a:cs typeface="+mn-cs"/>
              </a:rPr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Clr>
                <a:srgbClr val="195711"/>
              </a:buClr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>
              <a:buClr>
                <a:schemeClr val="accent6"/>
              </a:buClr>
            </a:pPr>
            <a:endParaRPr lang="en-US" sz="2000" dirty="0"/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70" y="3259138"/>
            <a:ext cx="4276601" cy="265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83568" y="4018756"/>
            <a:ext cx="3673475" cy="193833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Q: 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ja-JP" altLang="en-US" sz="2400" b="1" dirty="0">
                <a:solidFill>
                  <a:schemeClr val="bg1"/>
                </a:solidFill>
              </a:rPr>
              <a:t>”</a:t>
            </a:r>
            <a:r>
              <a:rPr lang="en-US" sz="2400" b="1" dirty="0">
                <a:solidFill>
                  <a:schemeClr val="bg1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A: Not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292577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60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59632" y="1407133"/>
            <a:ext cx="8305848" cy="1522261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4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78274" y="3015890"/>
            <a:ext cx="8305848" cy="150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Multiple representation: need for metadata?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Level of detail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Geometry modeling rules and reasoning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360" y="4524393"/>
            <a:ext cx="8305848" cy="137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Tracking Provenance of </a:t>
            </a:r>
            <a:r>
              <a:rPr lang="en-US" sz="2400" kern="0" dirty="0" err="1" smtClean="0"/>
              <a:t>geodata</a:t>
            </a:r>
            <a:endParaRPr lang="en-US" sz="2400" kern="0" dirty="0" smtClean="0"/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quality of published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To ensure trust from application consumers</a:t>
            </a:r>
          </a:p>
        </p:txBody>
      </p:sp>
    </p:spTree>
    <p:extLst>
      <p:ext uri="{BB962C8B-B14F-4D97-AF65-F5344CB8AC3E}">
        <p14:creationId xmlns:p14="http://schemas.microsoft.com/office/powerpoint/2010/main" val="210989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61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Future Work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5610" y="1088380"/>
            <a:ext cx="8168390" cy="2340620"/>
          </a:xfrm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2400" dirty="0" smtClean="0"/>
              <a:t>Visualizations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Investigate the </a:t>
            </a:r>
            <a:r>
              <a:rPr lang="en-US" sz="2000" dirty="0" smtClean="0">
                <a:solidFill>
                  <a:schemeClr val="accent6"/>
                </a:solidFill>
              </a:rPr>
              <a:t>“</a:t>
            </a:r>
            <a:r>
              <a:rPr lang="en-US" sz="2000" b="1" i="1" dirty="0" smtClean="0">
                <a:solidFill>
                  <a:schemeClr val="accent6"/>
                </a:solidFill>
              </a:rPr>
              <a:t>importance</a:t>
            </a:r>
            <a:r>
              <a:rPr lang="en-US" sz="2000" dirty="0" smtClean="0">
                <a:solidFill>
                  <a:schemeClr val="accent6"/>
                </a:solidFill>
              </a:rPr>
              <a:t>” </a:t>
            </a:r>
            <a:r>
              <a:rPr lang="en-US" sz="2000" dirty="0" smtClean="0"/>
              <a:t>of a category in dataset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3528" y="3627481"/>
            <a:ext cx="8277518" cy="2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defRPr/>
            </a:pPr>
            <a:r>
              <a:rPr lang="en-US" sz="2400" kern="0" dirty="0" smtClean="0"/>
              <a:t>Metadata management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Publish a list of common recommended prefixes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Foster and support current effort towards a more sustainable governance of vocabularies.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Compare (P)IC with other graph-based ranking (e.g. </a:t>
            </a:r>
            <a:r>
              <a:rPr lang="en-US" sz="2000" kern="0" dirty="0" err="1" smtClean="0"/>
              <a:t>pagerank</a:t>
            </a:r>
            <a:r>
              <a:rPr lang="en-US" sz="2000" kern="0" dirty="0" smtClean="0"/>
              <a:t>)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kern="0" dirty="0" smtClean="0"/>
              <a:t>Investigate the dependency ranking between vocabularies</a:t>
            </a:r>
          </a:p>
        </p:txBody>
      </p:sp>
    </p:spTree>
    <p:extLst>
      <p:ext uri="{BB962C8B-B14F-4D97-AF65-F5344CB8AC3E}">
        <p14:creationId xmlns:p14="http://schemas.microsoft.com/office/powerpoint/2010/main" val="31822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62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8979" y="916864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buClr>
                <a:schemeClr val="accent6"/>
              </a:buCl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buClr>
                <a:schemeClr val="accent6"/>
              </a:buCl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38979" y="3581160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buClr>
                <a:schemeClr val="accent6"/>
              </a:buClr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14039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63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Publications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4"/>
              </a:rPr>
              <a:t>http://www.w3.org/TR/</a:t>
            </a:r>
            <a:r>
              <a:rPr lang="en-US" sz="1800" b="0" dirty="0" err="1">
                <a:hlinkClick r:id="rId4"/>
              </a:rPr>
              <a:t>ld-bp</a:t>
            </a:r>
            <a:r>
              <a:rPr lang="en-US" sz="1800" b="0" dirty="0">
                <a:hlinkClick r:id="rId4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121533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issGlobeMisC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7" y="3969060"/>
            <a:ext cx="3940299" cy="239373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15615" y="2315234"/>
            <a:ext cx="7549987" cy="1657350"/>
          </a:xfrm>
        </p:spPr>
        <p:txBody>
          <a:bodyPr/>
          <a:lstStyle/>
          <a:p>
            <a:pPr algn="ctr"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Thank you </a:t>
            </a:r>
            <a:br>
              <a:rPr lang="en-US" sz="4800" dirty="0" smtClean="0">
                <a:solidFill>
                  <a:schemeClr val="accent2"/>
                </a:solidFill>
              </a:rPr>
            </a:br>
            <a:r>
              <a:rPr lang="en-US" sz="4800" dirty="0" smtClean="0">
                <a:solidFill>
                  <a:schemeClr val="accent2"/>
                </a:solidFill>
              </a:rPr>
              <a:t>for your attention!</a:t>
            </a:r>
            <a:endParaRPr lang="en-US" sz="4800" dirty="0">
              <a:solidFill>
                <a:schemeClr val="accent2"/>
              </a:solidFill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1700" y="4191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riangolo isoscele 2"/>
          <p:cNvSpPr/>
          <p:nvPr/>
        </p:nvSpPr>
        <p:spPr bwMode="auto">
          <a:xfrm rot="10800000" flipH="1">
            <a:off x="0" y="-6538"/>
            <a:ext cx="3563888" cy="4947705"/>
          </a:xfrm>
          <a:prstGeom prst="triangle">
            <a:avLst>
              <a:gd name="adj" fmla="val 0"/>
            </a:avLst>
          </a:prstGeom>
          <a:solidFill>
            <a:srgbClr val="002060">
              <a:alpha val="8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riangolo isoscele 9"/>
          <p:cNvSpPr/>
          <p:nvPr/>
        </p:nvSpPr>
        <p:spPr bwMode="auto">
          <a:xfrm rot="5400000">
            <a:off x="3491182" y="-3509213"/>
            <a:ext cx="2150141" cy="9155498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8" y="454112"/>
            <a:ext cx="2131341" cy="106567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3" name="Imagen 3" descr="question-m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4" y="5373216"/>
            <a:ext cx="755360" cy="66696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9444" y="6210474"/>
            <a:ext cx="45445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u="sng" dirty="0" err="1" smtClean="0"/>
              <a:t>Credits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layout</a:t>
            </a:r>
            <a:r>
              <a:rPr lang="es-ES" sz="1400" b="1" u="sng" dirty="0" smtClean="0"/>
              <a:t> </a:t>
            </a:r>
          </a:p>
          <a:p>
            <a:r>
              <a:rPr lang="es-ES" sz="1400" i="1" dirty="0" err="1" smtClean="0"/>
              <a:t>Mariella</a:t>
            </a:r>
            <a:r>
              <a:rPr lang="es-ES" sz="1400" i="1" dirty="0" smtClean="0"/>
              <a:t> Sabatino</a:t>
            </a:r>
            <a:r>
              <a:rPr lang="es-ES" sz="1600" dirty="0" smtClean="0"/>
              <a:t>: </a:t>
            </a:r>
            <a:r>
              <a:rPr lang="es-ES" sz="1600" dirty="0" smtClean="0">
                <a:hlinkClick r:id="rId7"/>
              </a:rPr>
              <a:t>mll.sabatino@gmail.com</a:t>
            </a:r>
            <a:r>
              <a:rPr lang="es-ES" sz="1600" dirty="0" smtClean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22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F78903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Ranking Algorithm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0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US" sz="2400" dirty="0" err="1" smtClean="0">
                <a:solidFill>
                  <a:schemeClr val="bg1"/>
                </a:solidFill>
              </a:rPr>
              <a:t>dcterms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b="0" dirty="0">
                <a:hlinkClick r:id="rId6"/>
              </a:rPr>
              <a:t>http://purl.org/dc/terms</a:t>
            </a:r>
            <a:r>
              <a:rPr lang="en-US" sz="2400" b="0" dirty="0" smtClean="0">
                <a:hlinkClick r:id="rId6"/>
              </a:rPr>
              <a:t>/</a:t>
            </a:r>
            <a:endParaRPr lang="en-US" sz="2000" b="0" dirty="0" smtClean="0"/>
          </a:p>
          <a:p>
            <a:pPr>
              <a:buClr>
                <a:schemeClr val="bg1"/>
              </a:buClr>
            </a:pPr>
            <a:r>
              <a:rPr lang="en-US" sz="2400" dirty="0" smtClean="0"/>
              <a:t>Candidate terms: 53 (39 properties + 14 classes)</a:t>
            </a:r>
          </a:p>
          <a:p>
            <a:pPr>
              <a:buClr>
                <a:schemeClr val="bg1"/>
              </a:buClr>
            </a:pPr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rgbClr val="FFC000"/>
                </a:solidFill>
              </a:rPr>
              <a:t>PIC = 1724.844</a:t>
            </a: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4648200" y="1125538"/>
            <a:ext cx="4244975" cy="28035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foaf</a:t>
            </a:r>
            <a:r>
              <a:rPr lang="en-US" sz="2400" kern="0" dirty="0" smtClean="0">
                <a:solidFill>
                  <a:schemeClr val="bg1"/>
                </a:solidFill>
              </a:rPr>
              <a:t>:</a:t>
            </a:r>
            <a:r>
              <a:rPr lang="en-US" sz="2400" kern="0" dirty="0" smtClean="0">
                <a:solidFill>
                  <a:srgbClr val="00B0F0"/>
                </a:solidFill>
              </a:rPr>
              <a:t> </a:t>
            </a:r>
            <a:r>
              <a:rPr lang="en-US" sz="2400" b="0" kern="0" dirty="0" smtClean="0">
                <a:hlinkClick r:id="rId7"/>
              </a:rPr>
              <a:t>http://xmlns.com/foaf/0.1/</a:t>
            </a:r>
            <a:endParaRPr lang="en-US" sz="2400" b="0" kern="0" dirty="0" smtClean="0"/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chemeClr val="bg1"/>
                </a:solidFill>
              </a:rPr>
              <a:t>Candidate terms: 35 (26 properties + 9 classes)</a:t>
            </a:r>
          </a:p>
          <a:p>
            <a:pPr>
              <a:buClr>
                <a:schemeClr val="bg1"/>
              </a:buClr>
            </a:pPr>
            <a:r>
              <a:rPr lang="en-US" sz="2400" kern="0" dirty="0" err="1" smtClean="0">
                <a:solidFill>
                  <a:schemeClr val="bg1"/>
                </a:solidFill>
              </a:rPr>
              <a:t>wf</a:t>
            </a:r>
            <a:r>
              <a:rPr lang="en-US" sz="2400" kern="0" dirty="0" smtClean="0">
                <a:solidFill>
                  <a:schemeClr val="bg1"/>
                </a:solidFill>
              </a:rPr>
              <a:t> = 1+ 2+ 3 = 6</a:t>
            </a:r>
          </a:p>
          <a:p>
            <a:pPr>
              <a:buClr>
                <a:schemeClr val="bg1"/>
              </a:buClr>
            </a:pPr>
            <a:r>
              <a:rPr lang="en-US" sz="2400" kern="0" dirty="0" smtClean="0">
                <a:solidFill>
                  <a:srgbClr val="FFC000"/>
                </a:solidFill>
              </a:rPr>
              <a:t>PIC = 1033.197</a:t>
            </a:r>
            <a:endParaRPr lang="en-US" sz="2400" kern="0" dirty="0">
              <a:solidFill>
                <a:srgbClr val="FFC000"/>
              </a:solidFill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gradFill>
            <a:gsLst>
              <a:gs pos="0">
                <a:srgbClr val="F78903"/>
              </a:gs>
              <a:gs pos="80000">
                <a:srgbClr val="FC9518"/>
              </a:gs>
              <a:gs pos="100000">
                <a:srgbClr val="FFD13F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PIC(</a:t>
            </a:r>
            <a:r>
              <a:rPr lang="en-US" sz="2400" b="1" dirty="0" err="1" smtClean="0">
                <a:solidFill>
                  <a:schemeClr val="bg1"/>
                </a:solidFill>
              </a:rPr>
              <a:t>dcterms</a:t>
            </a:r>
            <a:r>
              <a:rPr lang="en-US" sz="2400" b="1" dirty="0" smtClean="0">
                <a:solidFill>
                  <a:schemeClr val="bg1"/>
                </a:solidFill>
              </a:rPr>
              <a:t>) &gt; PIC(</a:t>
            </a:r>
            <a:r>
              <a:rPr lang="en-US" sz="2400" b="1" dirty="0" err="1" smtClean="0">
                <a:solidFill>
                  <a:schemeClr val="bg1"/>
                </a:solidFill>
              </a:rPr>
              <a:t>foaf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33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animBg="1"/>
      <p:bldP spid="21" grpId="0" build="p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23522" y="1166247"/>
            <a:ext cx="8320478" cy="5328592"/>
          </a:xfrm>
        </p:spPr>
        <p:txBody>
          <a:bodyPr/>
          <a:lstStyle/>
          <a:p>
            <a:pPr algn="just">
              <a:buClr>
                <a:schemeClr val="accent6"/>
              </a:buClr>
              <a:defRPr/>
            </a:pPr>
            <a:r>
              <a:rPr lang="en-US" sz="2400" dirty="0"/>
              <a:t>How to efficiently represent and store geospatial data on the Web to ensure interoperable applications?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buClr>
                <a:schemeClr val="accent6"/>
              </a:buClr>
              <a:defRPr/>
            </a:pPr>
            <a:r>
              <a:rPr lang="en-US" sz="2000" dirty="0"/>
              <a:t>the interlinking with other datasets having overlapping coverage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best options for a user to discover, browse and interact with semantic content? 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Can we propose a generic model for visualizing semantic content?</a:t>
            </a:r>
          </a:p>
          <a:p>
            <a:pPr>
              <a:buClr>
                <a:schemeClr val="accent6"/>
              </a:buClr>
              <a:defRPr/>
            </a:pPr>
            <a:r>
              <a:rPr lang="en-US" sz="2400" dirty="0"/>
              <a:t>What are the mechanisms to help preserving structured data of a high quality on the Web?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improve reusing vocabularies for better interoperability</a:t>
            </a:r>
          </a:p>
          <a:p>
            <a:pPr lvl="1">
              <a:buClr>
                <a:schemeClr val="accent6"/>
              </a:buClr>
              <a:defRPr/>
            </a:pPr>
            <a:r>
              <a:rPr lang="en-US" sz="2000" dirty="0"/>
              <a:t>How to detect incompatibility between data and </a:t>
            </a:r>
            <a:r>
              <a:rPr lang="en-US" sz="2000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chemeClr val="accent6">
              <a:alpha val="84000"/>
            </a:scheme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Research Questions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isoscele 4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4001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Part 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0" y="2781634"/>
            <a:ext cx="9144000" cy="136744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Semantic Publication of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195711"/>
                </a:solidFill>
              </a:rPr>
              <a:t> Geo-spatial Data</a:t>
            </a:r>
            <a:endParaRPr lang="en-US" sz="3600" dirty="0">
              <a:solidFill>
                <a:srgbClr val="195711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1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iangolo isoscele 22"/>
          <p:cNvSpPr/>
          <p:nvPr/>
        </p:nvSpPr>
        <p:spPr bwMode="auto">
          <a:xfrm>
            <a:off x="8316416" y="6165303"/>
            <a:ext cx="827584" cy="706189"/>
          </a:xfrm>
          <a:prstGeom prst="triangle">
            <a:avLst>
              <a:gd name="adj" fmla="val 10000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8" name="Triangolo isoscele 7"/>
          <p:cNvSpPr/>
          <p:nvPr/>
        </p:nvSpPr>
        <p:spPr bwMode="auto">
          <a:xfrm rot="10800000" flipH="1">
            <a:off x="0" y="-6539"/>
            <a:ext cx="1079500" cy="4947705"/>
          </a:xfrm>
          <a:prstGeom prst="triangle">
            <a:avLst>
              <a:gd name="adj" fmla="val 0"/>
            </a:avLst>
          </a:prstGeom>
          <a:solidFill>
            <a:srgbClr val="92D050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294967295"/>
          </p:nvPr>
        </p:nvSpPr>
        <p:spPr>
          <a:xfrm>
            <a:off x="0" y="6524624"/>
            <a:ext cx="9144000" cy="333376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G.A. Atemezing - Publishing and Consuming Geo-Spatial Government Data on the Semantic Web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424863" y="6452617"/>
            <a:ext cx="719137" cy="50477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r>
              <a:rPr lang="en-US" dirty="0" smtClean="0"/>
              <a:t> </a:t>
            </a:r>
            <a:fld id="{40B95FDC-B278-4EA4-A6EA-A66AD9375E6E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-1" y="-6539"/>
            <a:ext cx="9149238" cy="843152"/>
          </a:xfrm>
          <a:solidFill>
            <a:srgbClr val="195711">
              <a:alpha val="84000"/>
            </a:srgbClr>
          </a:solidFill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  </a:t>
            </a:r>
            <a:r>
              <a:rPr lang="en-GB" dirty="0" err="1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Modeling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Eurostile LT Std" charset="0"/>
                <a:ea typeface="MS PGothic" charset="0"/>
                <a:cs typeface="MS PGothic" charset="0"/>
              </a:rPr>
              <a:t>eospatial objects</a:t>
            </a:r>
            <a:endParaRPr lang="en-GB" dirty="0">
              <a:solidFill>
                <a:schemeClr val="bg1"/>
              </a:solidFill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31" name="Date Placeholder 6"/>
          <p:cNvSpPr txBox="1">
            <a:spLocks/>
          </p:cNvSpPr>
          <p:nvPr/>
        </p:nvSpPr>
        <p:spPr>
          <a:xfrm>
            <a:off x="1018057" y="6524624"/>
            <a:ext cx="1079500" cy="196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Eurostile LT Std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2015/04/10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0" y="6449669"/>
            <a:ext cx="693522" cy="346761"/>
          </a:xfrm>
          <a:prstGeom prst="rect">
            <a:avLst/>
          </a:prstGeom>
          <a:noFill/>
          <a:ln>
            <a:noFill/>
          </a:ln>
          <a:effectLst>
            <a:outerShdw blurRad="63500" dist="25400" dir="2400000" algn="tl" rotWithShape="0">
              <a:schemeClr val="bg1">
                <a:lumMod val="95000"/>
                <a:alpha val="77000"/>
              </a:schemeClr>
            </a:outerShdw>
          </a:effectLst>
        </p:spPr>
      </p:pic>
      <p:pic>
        <p:nvPicPr>
          <p:cNvPr id="17" name="Marcador de contenido 11" descr="vectorRepresentation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0438" r="2951" b="10438"/>
          <a:stretch/>
        </p:blipFill>
        <p:spPr>
          <a:xfrm>
            <a:off x="259750" y="1085742"/>
            <a:ext cx="7984657" cy="501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tangolo 3"/>
          <p:cNvSpPr/>
          <p:nvPr/>
        </p:nvSpPr>
        <p:spPr>
          <a:xfrm>
            <a:off x="4547964" y="4132657"/>
            <a:ext cx="4430871" cy="2062103"/>
          </a:xfrm>
          <a:prstGeom prst="rect">
            <a:avLst/>
          </a:prstGeom>
          <a:solidFill>
            <a:schemeClr val="bg1">
              <a:alpha val="89000"/>
            </a:schemeClr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s-ES" sz="3200" dirty="0"/>
              <a:t>3</a:t>
            </a:r>
            <a:r>
              <a:rPr lang="es-ES" sz="3200" dirty="0" smtClean="0"/>
              <a:t> </a:t>
            </a:r>
            <a:r>
              <a:rPr lang="es-ES" sz="3200" dirty="0"/>
              <a:t>main components: </a:t>
            </a:r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smtClean="0"/>
              <a:t>CRS</a:t>
            </a:r>
            <a:endParaRPr lang="es-ES" sz="3200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dirty="0" err="1" smtClean="0"/>
              <a:t>Features</a:t>
            </a:r>
            <a:endParaRPr lang="es-ES" sz="3200" b="1" dirty="0" smtClean="0"/>
          </a:p>
          <a:p>
            <a:pPr marL="571500" indent="-571500">
              <a:buClr>
                <a:srgbClr val="195711"/>
              </a:buClr>
              <a:buFont typeface="Wingdings" panose="05000000000000000000" pitchFamily="2" charset="2"/>
              <a:buChar char="§"/>
            </a:pPr>
            <a:r>
              <a:rPr lang="es-ES" sz="3200" b="1" smtClean="0"/>
              <a:t>Geometry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62889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68989</TotalTime>
  <Words>5948</Words>
  <Application>Microsoft Macintosh PowerPoint</Application>
  <PresentationFormat>Presentación en pantalla (4:3)</PresentationFormat>
  <Paragraphs>941</Paragraphs>
  <Slides>65</Slides>
  <Notes>65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and Government Data on the Semantic Web</vt:lpstr>
      <vt:lpstr>Thesis Context</vt:lpstr>
      <vt:lpstr>Outline</vt:lpstr>
      <vt:lpstr>Geospatial data: why it matters</vt:lpstr>
      <vt:lpstr>GeoData on the LOD Cloud</vt:lpstr>
      <vt:lpstr>French IGN- Reference Geodata</vt:lpstr>
      <vt:lpstr>Research Questions</vt:lpstr>
      <vt:lpstr>Part 1</vt:lpstr>
      <vt:lpstr>   Modeling geospatial objects</vt:lpstr>
      <vt:lpstr>   Coordinate Reference Systems (CRS)</vt:lpstr>
      <vt:lpstr>   CRS in France (Metropolitan + overseas)</vt:lpstr>
      <vt:lpstr>CRS Converters and Limitations</vt:lpstr>
      <vt:lpstr>   Developing a REST converter service</vt:lpstr>
      <vt:lpstr>        Vocabularies for Modeling Features </vt:lpstr>
      <vt:lpstr> Modeling Geometry: State of the Art</vt:lpstr>
      <vt:lpstr>  Reusing Existing Ontologies (GeOnto)</vt:lpstr>
      <vt:lpstr>       Aligning GeOnto with existing Ontologies</vt:lpstr>
      <vt:lpstr>       Alignment Process (GeoNames)– Results</vt:lpstr>
      <vt:lpstr>     Proposal: CheckList for modeling geodata</vt:lpstr>
      <vt:lpstr>     Proposal: Vocabulary for complex Geometry</vt:lpstr>
      <vt:lpstr>   Associating CRS to Geometries</vt:lpstr>
      <vt:lpstr>     Overview of the vocabularies and relationships</vt:lpstr>
      <vt:lpstr>     A workflow for publishing Linked(Geo)Data</vt:lpstr>
      <vt:lpstr>    Publishing French Reference Geodata in RDF</vt:lpstr>
      <vt:lpstr>    French Open Addresses in RDF Mappings</vt:lpstr>
      <vt:lpstr>    Contribution to the LOD Cloud (FrLOD)</vt:lpstr>
      <vt:lpstr>   Why Visualizations Matters</vt:lpstr>
      <vt:lpstr>Part 2</vt:lpstr>
      <vt:lpstr>     Visualization Categories in Government Portals </vt:lpstr>
      <vt:lpstr>    Relevant Features in Visualization Tools</vt:lpstr>
      <vt:lpstr>    Describing an Application: Opendatacom</vt:lpstr>
      <vt:lpstr>   DVIA: A vocabulary to describe Applications</vt:lpstr>
      <vt:lpstr>   DVIA in Real World Datasets</vt:lpstr>
      <vt:lpstr>   Developing Web Applications: from specific to generic approach</vt:lpstr>
      <vt:lpstr>   Developing Web Applications: from specific to generic approach</vt:lpstr>
      <vt:lpstr>    Developing Web Applications: from specific to generic approach</vt:lpstr>
      <vt:lpstr>Our Proposal</vt:lpstr>
      <vt:lpstr>     Requirements of LDVizWiz (LDViz-”Wise”)</vt:lpstr>
      <vt:lpstr>     Mapping Categories and vocabularies</vt:lpstr>
      <vt:lpstr>     LDVizWiz Workflow</vt:lpstr>
      <vt:lpstr>Step 1: Categories Detection</vt:lpstr>
      <vt:lpstr>Experiment: Categories Detection</vt:lpstr>
      <vt:lpstr>Step 2: Properties Aggregation</vt:lpstr>
      <vt:lpstr>Step 3: Publication</vt:lpstr>
      <vt:lpstr>Current Implementation</vt:lpstr>
      <vt:lpstr>Part 3</vt:lpstr>
      <vt:lpstr>W3C Govn’t LD Best Practices</vt:lpstr>
      <vt:lpstr>     LOV in a Nutshell : http://lov.okfn.org/dataset/lov/</vt:lpstr>
      <vt:lpstr>      Focus on vocabularies: Disambiguating Vocabulary Prefixes</vt:lpstr>
      <vt:lpstr>LOV vs PREFIX.CC-Alignment Findings </vt:lpstr>
      <vt:lpstr>Vocabulary Search and Ranking</vt:lpstr>
      <vt:lpstr>Ranking Algorithm</vt:lpstr>
      <vt:lpstr>Ranking Algorithm</vt:lpstr>
      <vt:lpstr>Applications of the Ranking Metrics</vt:lpstr>
      <vt:lpstr>Licenses Compatibility</vt:lpstr>
      <vt:lpstr>Our Proposal: LIVE Framework</vt:lpstr>
      <vt:lpstr>The Logic</vt:lpstr>
      <vt:lpstr>Live Evaluation</vt:lpstr>
      <vt:lpstr>Conclusions</vt:lpstr>
      <vt:lpstr>Future Work</vt:lpstr>
      <vt:lpstr>Future Work</vt:lpstr>
      <vt:lpstr>Publications</vt:lpstr>
      <vt:lpstr>Publications</vt:lpstr>
      <vt:lpstr>Thank you  for your attention!</vt:lpstr>
      <vt:lpstr>Ranking Algorithm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876</cp:revision>
  <cp:lastPrinted>2012-03-20T09:35:21Z</cp:lastPrinted>
  <dcterms:created xsi:type="dcterms:W3CDTF">2011-10-20T08:47:25Z</dcterms:created>
  <dcterms:modified xsi:type="dcterms:W3CDTF">2015-04-08T16:03:51Z</dcterms:modified>
  <cp:category>Linked Data;IGN;geodata</cp:category>
</cp:coreProperties>
</file>